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98"/>
  </p:notesMasterIdLst>
  <p:sldIdLst>
    <p:sldId id="269" r:id="rId3"/>
    <p:sldId id="274" r:id="rId4"/>
    <p:sldId id="298" r:id="rId5"/>
    <p:sldId id="339" r:id="rId6"/>
    <p:sldId id="299" r:id="rId7"/>
    <p:sldId id="336" r:id="rId8"/>
    <p:sldId id="321" r:id="rId9"/>
    <p:sldId id="301" r:id="rId10"/>
    <p:sldId id="320" r:id="rId11"/>
    <p:sldId id="402" r:id="rId12"/>
    <p:sldId id="429" r:id="rId13"/>
    <p:sldId id="431" r:id="rId14"/>
    <p:sldId id="430" r:id="rId15"/>
    <p:sldId id="403" r:id="rId16"/>
    <p:sldId id="404" r:id="rId17"/>
    <p:sldId id="405" r:id="rId18"/>
    <p:sldId id="433" r:id="rId19"/>
    <p:sldId id="408" r:id="rId20"/>
    <p:sldId id="410" r:id="rId21"/>
    <p:sldId id="411" r:id="rId22"/>
    <p:sldId id="456" r:id="rId23"/>
    <p:sldId id="457" r:id="rId24"/>
    <p:sldId id="458" r:id="rId25"/>
    <p:sldId id="459" r:id="rId26"/>
    <p:sldId id="460" r:id="rId27"/>
    <p:sldId id="461" r:id="rId28"/>
    <p:sldId id="462" r:id="rId29"/>
    <p:sldId id="409" r:id="rId30"/>
    <p:sldId id="438" r:id="rId31"/>
    <p:sldId id="439" r:id="rId32"/>
    <p:sldId id="412" r:id="rId33"/>
    <p:sldId id="435" r:id="rId34"/>
    <p:sldId id="436" r:id="rId35"/>
    <p:sldId id="434" r:id="rId36"/>
    <p:sldId id="322" r:id="rId37"/>
    <p:sldId id="400" r:id="rId38"/>
    <p:sldId id="401" r:id="rId39"/>
    <p:sldId id="437" r:id="rId40"/>
    <p:sldId id="440" r:id="rId41"/>
    <p:sldId id="314" r:id="rId42"/>
    <p:sldId id="323" r:id="rId43"/>
    <p:sldId id="303" r:id="rId44"/>
    <p:sldId id="312" r:id="rId45"/>
    <p:sldId id="305" r:id="rId46"/>
    <p:sldId id="324" r:id="rId47"/>
    <p:sldId id="326" r:id="rId48"/>
    <p:sldId id="325" r:id="rId49"/>
    <p:sldId id="327" r:id="rId50"/>
    <p:sldId id="330" r:id="rId51"/>
    <p:sldId id="328" r:id="rId52"/>
    <p:sldId id="329" r:id="rId53"/>
    <p:sldId id="332" r:id="rId54"/>
    <p:sldId id="369" r:id="rId55"/>
    <p:sldId id="370" r:id="rId56"/>
    <p:sldId id="331" r:id="rId57"/>
    <p:sldId id="333" r:id="rId58"/>
    <p:sldId id="334" r:id="rId59"/>
    <p:sldId id="335" r:id="rId60"/>
    <p:sldId id="337" r:id="rId61"/>
    <p:sldId id="338" r:id="rId62"/>
    <p:sldId id="413" r:id="rId63"/>
    <p:sldId id="455" r:id="rId64"/>
    <p:sldId id="415" r:id="rId65"/>
    <p:sldId id="416" r:id="rId66"/>
    <p:sldId id="417" r:id="rId67"/>
    <p:sldId id="418" r:id="rId68"/>
    <p:sldId id="419" r:id="rId69"/>
    <p:sldId id="421" r:id="rId70"/>
    <p:sldId id="442" r:id="rId71"/>
    <p:sldId id="420" r:id="rId72"/>
    <p:sldId id="449" r:id="rId73"/>
    <p:sldId id="450" r:id="rId74"/>
    <p:sldId id="451" r:id="rId75"/>
    <p:sldId id="452" r:id="rId76"/>
    <p:sldId id="446" r:id="rId77"/>
    <p:sldId id="422" r:id="rId78"/>
    <p:sldId id="444" r:id="rId79"/>
    <p:sldId id="447" r:id="rId80"/>
    <p:sldId id="453" r:id="rId81"/>
    <p:sldId id="454" r:id="rId82"/>
    <p:sldId id="424" r:id="rId83"/>
    <p:sldId id="448" r:id="rId84"/>
    <p:sldId id="426" r:id="rId85"/>
    <p:sldId id="425" r:id="rId86"/>
    <p:sldId id="441" r:id="rId87"/>
    <p:sldId id="372" r:id="rId88"/>
    <p:sldId id="373" r:id="rId89"/>
    <p:sldId id="394" r:id="rId90"/>
    <p:sldId id="397" r:id="rId91"/>
    <p:sldId id="395" r:id="rId92"/>
    <p:sldId id="396" r:id="rId93"/>
    <p:sldId id="398" r:id="rId94"/>
    <p:sldId id="427" r:id="rId95"/>
    <p:sldId id="428" r:id="rId96"/>
    <p:sldId id="295" r:id="rId9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4">
          <p15:clr>
            <a:srgbClr val="A4A3A4"/>
          </p15:clr>
        </p15:guide>
        <p15:guide id="2" pos="3840">
          <p15:clr>
            <a:srgbClr val="A4A3A4"/>
          </p15:clr>
        </p15:guide>
        <p15:guide id="3" pos="461">
          <p15:clr>
            <a:srgbClr val="A4A3A4"/>
          </p15:clr>
        </p15:guide>
        <p15:guide id="4" pos="7219">
          <p15:clr>
            <a:srgbClr val="A4A3A4"/>
          </p15:clr>
        </p15:guide>
        <p15:guide id="5" orient="horz" pos="86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0D1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39" autoAdjust="0"/>
    <p:restoredTop sz="95677" autoAdjust="0"/>
  </p:normalViewPr>
  <p:slideViewPr>
    <p:cSldViewPr snapToGrid="0" showGuides="1">
      <p:cViewPr varScale="1">
        <p:scale>
          <a:sx n="62" d="100"/>
          <a:sy n="62" d="100"/>
        </p:scale>
        <p:origin x="84" y="168"/>
      </p:cViewPr>
      <p:guideLst>
        <p:guide orient="horz" pos="2194"/>
        <p:guide pos="3840"/>
        <p:guide pos="461"/>
        <p:guide pos="7219"/>
        <p:guide orient="horz" pos="867"/>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42A755-7502-47DC-89A2-0275E0A6FC3F}" type="datetimeFigureOut">
              <a:rPr lang="zh-CN" altLang="en-US" smtClean="0"/>
              <a:t>2021/11/2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A47B22-41A3-4436-8E67-11B2F2043F9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1</a:t>
            </a:fld>
            <a:endParaRPr lang="zh-CN" altLang="en-US"/>
          </a:p>
        </p:txBody>
      </p:sp>
    </p:spTree>
    <p:extLst>
      <p:ext uri="{BB962C8B-B14F-4D97-AF65-F5344CB8AC3E}">
        <p14:creationId xmlns:p14="http://schemas.microsoft.com/office/powerpoint/2010/main" val="2784657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6E52FEBC-2582-4787-B13C-7CA9691B98B9}" type="slidenum">
              <a:rPr lang="zh-CN" altLang="en-US" smtClean="0"/>
              <a:t>22</a:t>
            </a:fld>
            <a:endParaRPr lang="zh-CN" altLang="en-US"/>
          </a:p>
        </p:txBody>
      </p:sp>
    </p:spTree>
    <p:extLst>
      <p:ext uri="{BB962C8B-B14F-4D97-AF65-F5344CB8AC3E}">
        <p14:creationId xmlns:p14="http://schemas.microsoft.com/office/powerpoint/2010/main" val="3683729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zh-CN" altLang="en-US"/>
          </a:p>
        </p:txBody>
      </p:sp>
      <p:sp>
        <p:nvSpPr>
          <p:cNvPr id="4" name="Slide Number Placeholder 3"/>
          <p:cNvSpPr>
            <a:spLocks noGrp="1"/>
          </p:cNvSpPr>
          <p:nvPr>
            <p:ph type="sldNum" sz="quarter" idx="5"/>
          </p:nvPr>
        </p:nvSpPr>
        <p:spPr/>
        <p:txBody>
          <a:bodyPr/>
          <a:lstStyle/>
          <a:p>
            <a:fld id="{6E52FEBC-2582-4787-B13C-7CA9691B98B9}" type="slidenum">
              <a:rPr lang="zh-CN" altLang="en-US" smtClean="0"/>
              <a:t>23</a:t>
            </a:fld>
            <a:endParaRPr lang="zh-CN" altLang="en-US"/>
          </a:p>
        </p:txBody>
      </p:sp>
    </p:spTree>
    <p:extLst>
      <p:ext uri="{BB962C8B-B14F-4D97-AF65-F5344CB8AC3E}">
        <p14:creationId xmlns:p14="http://schemas.microsoft.com/office/powerpoint/2010/main" val="1955927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zh-CN" altLang="en-US"/>
          </a:p>
        </p:txBody>
      </p:sp>
      <p:sp>
        <p:nvSpPr>
          <p:cNvPr id="4" name="Slide Number Placeholder 3"/>
          <p:cNvSpPr>
            <a:spLocks noGrp="1"/>
          </p:cNvSpPr>
          <p:nvPr>
            <p:ph type="sldNum" sz="quarter" idx="5"/>
          </p:nvPr>
        </p:nvSpPr>
        <p:spPr/>
        <p:txBody>
          <a:bodyPr/>
          <a:lstStyle/>
          <a:p>
            <a:fld id="{6E52FEBC-2582-4787-B13C-7CA9691B98B9}" type="slidenum">
              <a:rPr lang="zh-CN" altLang="en-US" smtClean="0"/>
              <a:t>24</a:t>
            </a:fld>
            <a:endParaRPr lang="zh-CN" altLang="en-US"/>
          </a:p>
        </p:txBody>
      </p:sp>
    </p:spTree>
    <p:extLst>
      <p:ext uri="{BB962C8B-B14F-4D97-AF65-F5344CB8AC3E}">
        <p14:creationId xmlns:p14="http://schemas.microsoft.com/office/powerpoint/2010/main" val="2397451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zh-CN" altLang="en-US"/>
          </a:p>
        </p:txBody>
      </p:sp>
      <p:sp>
        <p:nvSpPr>
          <p:cNvPr id="4" name="Slide Number Placeholder 3"/>
          <p:cNvSpPr>
            <a:spLocks noGrp="1"/>
          </p:cNvSpPr>
          <p:nvPr>
            <p:ph type="sldNum" sz="quarter" idx="5"/>
          </p:nvPr>
        </p:nvSpPr>
        <p:spPr/>
        <p:txBody>
          <a:bodyPr/>
          <a:lstStyle/>
          <a:p>
            <a:fld id="{6E52FEBC-2582-4787-B13C-7CA9691B98B9}" type="slidenum">
              <a:rPr lang="zh-CN" altLang="en-US" smtClean="0"/>
              <a:t>25</a:t>
            </a:fld>
            <a:endParaRPr lang="zh-CN" altLang="en-US"/>
          </a:p>
        </p:txBody>
      </p:sp>
    </p:spTree>
    <p:extLst>
      <p:ext uri="{BB962C8B-B14F-4D97-AF65-F5344CB8AC3E}">
        <p14:creationId xmlns:p14="http://schemas.microsoft.com/office/powerpoint/2010/main" val="2314932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zh-CN" altLang="en-US"/>
          </a:p>
        </p:txBody>
      </p:sp>
      <p:sp>
        <p:nvSpPr>
          <p:cNvPr id="4" name="Slide Number Placeholder 3"/>
          <p:cNvSpPr>
            <a:spLocks noGrp="1"/>
          </p:cNvSpPr>
          <p:nvPr>
            <p:ph type="sldNum" sz="quarter" idx="5"/>
          </p:nvPr>
        </p:nvSpPr>
        <p:spPr/>
        <p:txBody>
          <a:bodyPr/>
          <a:lstStyle/>
          <a:p>
            <a:fld id="{6E52FEBC-2582-4787-B13C-7CA9691B98B9}" type="slidenum">
              <a:rPr lang="zh-CN" altLang="en-US" smtClean="0"/>
              <a:t>26</a:t>
            </a:fld>
            <a:endParaRPr lang="zh-CN" altLang="en-US"/>
          </a:p>
        </p:txBody>
      </p:sp>
    </p:spTree>
    <p:extLst>
      <p:ext uri="{BB962C8B-B14F-4D97-AF65-F5344CB8AC3E}">
        <p14:creationId xmlns:p14="http://schemas.microsoft.com/office/powerpoint/2010/main" val="518692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zh-CN" altLang="en-US"/>
          </a:p>
        </p:txBody>
      </p:sp>
      <p:sp>
        <p:nvSpPr>
          <p:cNvPr id="4" name="Slide Number Placeholder 3"/>
          <p:cNvSpPr>
            <a:spLocks noGrp="1"/>
          </p:cNvSpPr>
          <p:nvPr>
            <p:ph type="sldNum" sz="quarter" idx="5"/>
          </p:nvPr>
        </p:nvSpPr>
        <p:spPr/>
        <p:txBody>
          <a:bodyPr/>
          <a:lstStyle/>
          <a:p>
            <a:fld id="{6E52FEBC-2582-4787-B13C-7CA9691B98B9}" type="slidenum">
              <a:rPr lang="zh-CN" altLang="en-US" smtClean="0"/>
              <a:t>27</a:t>
            </a:fld>
            <a:endParaRPr lang="zh-CN" altLang="en-US"/>
          </a:p>
        </p:txBody>
      </p:sp>
    </p:spTree>
    <p:extLst>
      <p:ext uri="{BB962C8B-B14F-4D97-AF65-F5344CB8AC3E}">
        <p14:creationId xmlns:p14="http://schemas.microsoft.com/office/powerpoint/2010/main" val="2037974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29</a:t>
            </a:fld>
            <a:endParaRPr lang="zh-CN" altLang="en-US"/>
          </a:p>
        </p:txBody>
      </p:sp>
    </p:spTree>
    <p:extLst>
      <p:ext uri="{BB962C8B-B14F-4D97-AF65-F5344CB8AC3E}">
        <p14:creationId xmlns:p14="http://schemas.microsoft.com/office/powerpoint/2010/main" val="2291132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800100" lvl="1" indent="-342900">
              <a:lnSpc>
                <a:spcPct val="150000"/>
              </a:lnSpc>
              <a:buFont typeface="+mj-lt"/>
              <a:buAutoNum type="arabicPeriod"/>
            </a:pPr>
            <a:r>
              <a:rPr lang="zh-CN" altLang="en-US" sz="2400" dirty="0" smtClean="0">
                <a:solidFill>
                  <a:schemeClr val="accent4">
                    <a:lumMod val="10000"/>
                  </a:schemeClr>
                </a:solidFill>
                <a:latin typeface="华文楷体" panose="02010600040101010101" pitchFamily="2" charset="-122"/>
                <a:ea typeface="华文楷体" panose="02010600040101010101" pitchFamily="2" charset="-122"/>
              </a:rPr>
              <a:t>客户端产生新的交易，向全网广播</a:t>
            </a:r>
            <a:endParaRPr lang="en-US" altLang="zh-CN" sz="2400" dirty="0" smtClean="0">
              <a:solidFill>
                <a:schemeClr val="accent4">
                  <a:lumMod val="10000"/>
                </a:schemeClr>
              </a:solidFill>
              <a:latin typeface="华文楷体" panose="02010600040101010101" pitchFamily="2" charset="-122"/>
              <a:ea typeface="华文楷体" panose="02010600040101010101" pitchFamily="2" charset="-122"/>
            </a:endParaRPr>
          </a:p>
          <a:p>
            <a:pPr marL="800100" lvl="1" indent="-342900">
              <a:lnSpc>
                <a:spcPct val="150000"/>
              </a:lnSpc>
              <a:buFont typeface="+mj-lt"/>
              <a:buAutoNum type="arabicPeriod"/>
            </a:pPr>
            <a:r>
              <a:rPr lang="zh-CN" altLang="en-US" sz="2400" dirty="0" smtClean="0">
                <a:solidFill>
                  <a:schemeClr val="accent4">
                    <a:lumMod val="10000"/>
                  </a:schemeClr>
                </a:solidFill>
                <a:latin typeface="华文楷体" panose="02010600040101010101" pitchFamily="2" charset="-122"/>
                <a:ea typeface="华文楷体" panose="02010600040101010101" pitchFamily="2" charset="-122"/>
              </a:rPr>
              <a:t>每个节点收到请求，将交易纳入区块</a:t>
            </a:r>
            <a:endParaRPr lang="en-US" altLang="zh-CN" sz="2400" dirty="0" smtClean="0">
              <a:solidFill>
                <a:schemeClr val="accent4">
                  <a:lumMod val="10000"/>
                </a:schemeClr>
              </a:solidFill>
              <a:latin typeface="华文楷体" panose="02010600040101010101" pitchFamily="2" charset="-122"/>
              <a:ea typeface="华文楷体" panose="02010600040101010101" pitchFamily="2" charset="-122"/>
            </a:endParaRPr>
          </a:p>
          <a:p>
            <a:pPr marL="800100" lvl="1" indent="-342900">
              <a:lnSpc>
                <a:spcPct val="150000"/>
              </a:lnSpc>
              <a:buFont typeface="+mj-lt"/>
              <a:buAutoNum type="arabicPeriod"/>
            </a:pPr>
            <a:r>
              <a:rPr lang="zh-CN" altLang="en-US" sz="2400" dirty="0" smtClean="0">
                <a:solidFill>
                  <a:schemeClr val="accent4">
                    <a:lumMod val="10000"/>
                  </a:schemeClr>
                </a:solidFill>
                <a:latin typeface="华文楷体" panose="02010600040101010101" pitchFamily="2" charset="-122"/>
                <a:ea typeface="华文楷体" panose="02010600040101010101" pitchFamily="2" charset="-122"/>
              </a:rPr>
              <a:t>每个节点通过</a:t>
            </a:r>
            <a:r>
              <a:rPr lang="en-US" altLang="zh-CN" sz="2400" dirty="0" smtClean="0">
                <a:solidFill>
                  <a:schemeClr val="accent4">
                    <a:lumMod val="10000"/>
                  </a:schemeClr>
                </a:solidFill>
                <a:latin typeface="华文楷体" panose="02010600040101010101" pitchFamily="2" charset="-122"/>
                <a:ea typeface="华文楷体" panose="02010600040101010101" pitchFamily="2" charset="-122"/>
              </a:rPr>
              <a:t>pow</a:t>
            </a:r>
            <a:r>
              <a:rPr lang="zh-CN" altLang="en-US" sz="2400" dirty="0" smtClean="0">
                <a:solidFill>
                  <a:schemeClr val="accent4">
                    <a:lumMod val="10000"/>
                  </a:schemeClr>
                </a:solidFill>
                <a:latin typeface="华文楷体" panose="02010600040101010101" pitchFamily="2" charset="-122"/>
                <a:ea typeface="华文楷体" panose="02010600040101010101" pitchFamily="2" charset="-122"/>
              </a:rPr>
              <a:t>工作量证明</a:t>
            </a:r>
            <a:endParaRPr lang="en-US" altLang="zh-CN" sz="2400" dirty="0" smtClean="0">
              <a:solidFill>
                <a:schemeClr val="accent4">
                  <a:lumMod val="10000"/>
                </a:schemeClr>
              </a:solidFill>
              <a:latin typeface="华文楷体" panose="02010600040101010101" pitchFamily="2" charset="-122"/>
              <a:ea typeface="华文楷体" panose="02010600040101010101" pitchFamily="2" charset="-122"/>
            </a:endParaRPr>
          </a:p>
          <a:p>
            <a:pPr marL="800100" lvl="1" indent="-342900">
              <a:lnSpc>
                <a:spcPct val="150000"/>
              </a:lnSpc>
              <a:buFont typeface="+mj-lt"/>
              <a:buAutoNum type="arabicPeriod"/>
            </a:pPr>
            <a:r>
              <a:rPr lang="zh-CN" altLang="en-US" sz="2400" dirty="0" smtClean="0">
                <a:solidFill>
                  <a:schemeClr val="accent4">
                    <a:lumMod val="10000"/>
                  </a:schemeClr>
                </a:solidFill>
                <a:latin typeface="华文楷体" panose="02010600040101010101" pitchFamily="2" charset="-122"/>
                <a:ea typeface="华文楷体" panose="02010600040101010101" pitchFamily="2" charset="-122"/>
              </a:rPr>
              <a:t>当某个节点找到了证明，向全网广播</a:t>
            </a:r>
            <a:endParaRPr lang="en-US" altLang="zh-CN" sz="2400" dirty="0" smtClean="0">
              <a:solidFill>
                <a:schemeClr val="accent4">
                  <a:lumMod val="10000"/>
                </a:schemeClr>
              </a:solidFill>
              <a:latin typeface="华文楷体" panose="02010600040101010101" pitchFamily="2" charset="-122"/>
              <a:ea typeface="华文楷体" panose="02010600040101010101" pitchFamily="2" charset="-122"/>
            </a:endParaRPr>
          </a:p>
          <a:p>
            <a:pPr marL="800100" lvl="1" indent="-342900">
              <a:lnSpc>
                <a:spcPct val="150000"/>
              </a:lnSpc>
              <a:buFont typeface="+mj-lt"/>
              <a:buAutoNum type="arabicPeriod"/>
            </a:pPr>
            <a:r>
              <a:rPr lang="zh-CN" altLang="en-US" sz="2400" dirty="0" smtClean="0">
                <a:solidFill>
                  <a:schemeClr val="accent4">
                    <a:lumMod val="10000"/>
                  </a:schemeClr>
                </a:solidFill>
                <a:latin typeface="华文楷体" panose="02010600040101010101" pitchFamily="2" charset="-122"/>
                <a:ea typeface="华文楷体" panose="02010600040101010101" pitchFamily="2" charset="-122"/>
              </a:rPr>
              <a:t>当且仅当该区块的交易是有效的且在之前中未存在的，其他节点才认同该区块的有效性</a:t>
            </a:r>
            <a:endParaRPr lang="en-US" altLang="zh-CN" sz="2400" dirty="0" smtClean="0">
              <a:solidFill>
                <a:schemeClr val="accent4">
                  <a:lumMod val="10000"/>
                </a:schemeClr>
              </a:solidFill>
              <a:latin typeface="华文楷体" panose="02010600040101010101" pitchFamily="2" charset="-122"/>
              <a:ea typeface="华文楷体" panose="02010600040101010101" pitchFamily="2" charset="-122"/>
            </a:endParaRPr>
          </a:p>
          <a:p>
            <a:pPr marL="800100" lvl="1" indent="-342900">
              <a:lnSpc>
                <a:spcPct val="150000"/>
              </a:lnSpc>
              <a:buFont typeface="+mj-lt"/>
              <a:buAutoNum type="arabicPeriod"/>
            </a:pPr>
            <a:r>
              <a:rPr lang="zh-CN" altLang="en-US" sz="2400" dirty="0" smtClean="0">
                <a:solidFill>
                  <a:schemeClr val="accent4">
                    <a:lumMod val="10000"/>
                  </a:schemeClr>
                </a:solidFill>
                <a:latin typeface="华文楷体" panose="02010600040101010101" pitchFamily="2" charset="-122"/>
                <a:ea typeface="华文楷体" panose="02010600040101010101" pitchFamily="2" charset="-122"/>
              </a:rPr>
              <a:t>接受该区块且在该区块的末尾制造新的区块</a:t>
            </a:r>
          </a:p>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35</a:t>
            </a:fld>
            <a:endParaRPr lang="zh-CN" altLang="en-US"/>
          </a:p>
        </p:txBody>
      </p:sp>
    </p:spTree>
    <p:extLst>
      <p:ext uri="{BB962C8B-B14F-4D97-AF65-F5344CB8AC3E}">
        <p14:creationId xmlns:p14="http://schemas.microsoft.com/office/powerpoint/2010/main" val="1854955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https://blog.csdn.net/liankuaixy/article/details/79820710</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https://blog.csdn.net/liankuaixy/article/details/79820710</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8</a:t>
            </a:fld>
            <a:endParaRPr lang="zh-CN" altLang="en-US"/>
          </a:p>
        </p:txBody>
      </p:sp>
    </p:spTree>
    <p:extLst>
      <p:ext uri="{BB962C8B-B14F-4D97-AF65-F5344CB8AC3E}">
        <p14:creationId xmlns:p14="http://schemas.microsoft.com/office/powerpoint/2010/main" val="4017897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57</a:t>
            </a:fld>
            <a:endParaRPr lang="zh-CN" altLang="en-US"/>
          </a:p>
        </p:txBody>
      </p:sp>
    </p:spTree>
    <p:extLst>
      <p:ext uri="{BB962C8B-B14F-4D97-AF65-F5344CB8AC3E}">
        <p14:creationId xmlns:p14="http://schemas.microsoft.com/office/powerpoint/2010/main" val="2406576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62</a:t>
            </a:fld>
            <a:endParaRPr lang="zh-CN" altLang="en-US"/>
          </a:p>
        </p:txBody>
      </p:sp>
    </p:spTree>
    <p:extLst>
      <p:ext uri="{BB962C8B-B14F-4D97-AF65-F5344CB8AC3E}">
        <p14:creationId xmlns:p14="http://schemas.microsoft.com/office/powerpoint/2010/main" val="3919610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63</a:t>
            </a:fld>
            <a:endParaRPr lang="zh-CN" altLang="en-US"/>
          </a:p>
        </p:txBody>
      </p:sp>
    </p:spTree>
    <p:extLst>
      <p:ext uri="{BB962C8B-B14F-4D97-AF65-F5344CB8AC3E}">
        <p14:creationId xmlns:p14="http://schemas.microsoft.com/office/powerpoint/2010/main" val="2912622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64</a:t>
            </a:fld>
            <a:endParaRPr lang="zh-CN" altLang="en-US"/>
          </a:p>
        </p:txBody>
      </p:sp>
    </p:spTree>
    <p:extLst>
      <p:ext uri="{BB962C8B-B14F-4D97-AF65-F5344CB8AC3E}">
        <p14:creationId xmlns:p14="http://schemas.microsoft.com/office/powerpoint/2010/main" val="2535587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65</a:t>
            </a:fld>
            <a:endParaRPr lang="zh-CN" altLang="en-US"/>
          </a:p>
        </p:txBody>
      </p:sp>
    </p:spTree>
    <p:extLst>
      <p:ext uri="{BB962C8B-B14F-4D97-AF65-F5344CB8AC3E}">
        <p14:creationId xmlns:p14="http://schemas.microsoft.com/office/powerpoint/2010/main" val="3972739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66</a:t>
            </a:fld>
            <a:endParaRPr lang="zh-CN" altLang="en-US"/>
          </a:p>
        </p:txBody>
      </p:sp>
    </p:spTree>
    <p:extLst>
      <p:ext uri="{BB962C8B-B14F-4D97-AF65-F5344CB8AC3E}">
        <p14:creationId xmlns:p14="http://schemas.microsoft.com/office/powerpoint/2010/main" val="3383713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67</a:t>
            </a:fld>
            <a:endParaRPr lang="zh-CN" altLang="en-US"/>
          </a:p>
        </p:txBody>
      </p:sp>
    </p:spTree>
    <p:extLst>
      <p:ext uri="{BB962C8B-B14F-4D97-AF65-F5344CB8AC3E}">
        <p14:creationId xmlns:p14="http://schemas.microsoft.com/office/powerpoint/2010/main" val="2596264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68</a:t>
            </a:fld>
            <a:endParaRPr lang="zh-CN" altLang="en-US"/>
          </a:p>
        </p:txBody>
      </p:sp>
    </p:spTree>
    <p:extLst>
      <p:ext uri="{BB962C8B-B14F-4D97-AF65-F5344CB8AC3E}">
        <p14:creationId xmlns:p14="http://schemas.microsoft.com/office/powerpoint/2010/main" val="2768240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69</a:t>
            </a:fld>
            <a:endParaRPr lang="zh-CN" altLang="en-US"/>
          </a:p>
        </p:txBody>
      </p:sp>
    </p:spTree>
    <p:extLst>
      <p:ext uri="{BB962C8B-B14F-4D97-AF65-F5344CB8AC3E}">
        <p14:creationId xmlns:p14="http://schemas.microsoft.com/office/powerpoint/2010/main" val="2344095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70</a:t>
            </a:fld>
            <a:endParaRPr lang="zh-CN" altLang="en-US"/>
          </a:p>
        </p:txBody>
      </p:sp>
    </p:spTree>
    <p:extLst>
      <p:ext uri="{BB962C8B-B14F-4D97-AF65-F5344CB8AC3E}">
        <p14:creationId xmlns:p14="http://schemas.microsoft.com/office/powerpoint/2010/main" val="2103593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9</a:t>
            </a:fld>
            <a:endParaRPr lang="zh-CN" altLang="en-US"/>
          </a:p>
        </p:txBody>
      </p:sp>
    </p:spTree>
    <p:extLst>
      <p:ext uri="{BB962C8B-B14F-4D97-AF65-F5344CB8AC3E}">
        <p14:creationId xmlns:p14="http://schemas.microsoft.com/office/powerpoint/2010/main" val="42246004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71</a:t>
            </a:fld>
            <a:endParaRPr lang="zh-CN" altLang="en-US"/>
          </a:p>
        </p:txBody>
      </p:sp>
    </p:spTree>
    <p:extLst>
      <p:ext uri="{BB962C8B-B14F-4D97-AF65-F5344CB8AC3E}">
        <p14:creationId xmlns:p14="http://schemas.microsoft.com/office/powerpoint/2010/main" val="1691429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72</a:t>
            </a:fld>
            <a:endParaRPr lang="zh-CN" altLang="en-US"/>
          </a:p>
        </p:txBody>
      </p:sp>
    </p:spTree>
    <p:extLst>
      <p:ext uri="{BB962C8B-B14F-4D97-AF65-F5344CB8AC3E}">
        <p14:creationId xmlns:p14="http://schemas.microsoft.com/office/powerpoint/2010/main" val="13473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73</a:t>
            </a:fld>
            <a:endParaRPr lang="zh-CN" altLang="en-US"/>
          </a:p>
        </p:txBody>
      </p:sp>
    </p:spTree>
    <p:extLst>
      <p:ext uri="{BB962C8B-B14F-4D97-AF65-F5344CB8AC3E}">
        <p14:creationId xmlns:p14="http://schemas.microsoft.com/office/powerpoint/2010/main" val="4066895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74</a:t>
            </a:fld>
            <a:endParaRPr lang="zh-CN" altLang="en-US"/>
          </a:p>
        </p:txBody>
      </p:sp>
    </p:spTree>
    <p:extLst>
      <p:ext uri="{BB962C8B-B14F-4D97-AF65-F5344CB8AC3E}">
        <p14:creationId xmlns:p14="http://schemas.microsoft.com/office/powerpoint/2010/main" val="2947816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75</a:t>
            </a:fld>
            <a:endParaRPr lang="zh-CN" altLang="en-US"/>
          </a:p>
        </p:txBody>
      </p:sp>
    </p:spTree>
    <p:extLst>
      <p:ext uri="{BB962C8B-B14F-4D97-AF65-F5344CB8AC3E}">
        <p14:creationId xmlns:p14="http://schemas.microsoft.com/office/powerpoint/2010/main" val="1604487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76</a:t>
            </a:fld>
            <a:endParaRPr lang="zh-CN" altLang="en-US"/>
          </a:p>
        </p:txBody>
      </p:sp>
    </p:spTree>
    <p:extLst>
      <p:ext uri="{BB962C8B-B14F-4D97-AF65-F5344CB8AC3E}">
        <p14:creationId xmlns:p14="http://schemas.microsoft.com/office/powerpoint/2010/main" val="2138412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77</a:t>
            </a:fld>
            <a:endParaRPr lang="zh-CN" altLang="en-US"/>
          </a:p>
        </p:txBody>
      </p:sp>
    </p:spTree>
    <p:extLst>
      <p:ext uri="{BB962C8B-B14F-4D97-AF65-F5344CB8AC3E}">
        <p14:creationId xmlns:p14="http://schemas.microsoft.com/office/powerpoint/2010/main" val="982967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78</a:t>
            </a:fld>
            <a:endParaRPr lang="zh-CN" altLang="en-US"/>
          </a:p>
        </p:txBody>
      </p:sp>
    </p:spTree>
    <p:extLst>
      <p:ext uri="{BB962C8B-B14F-4D97-AF65-F5344CB8AC3E}">
        <p14:creationId xmlns:p14="http://schemas.microsoft.com/office/powerpoint/2010/main" val="32664149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79</a:t>
            </a:fld>
            <a:endParaRPr lang="zh-CN" altLang="en-US"/>
          </a:p>
        </p:txBody>
      </p:sp>
    </p:spTree>
    <p:extLst>
      <p:ext uri="{BB962C8B-B14F-4D97-AF65-F5344CB8AC3E}">
        <p14:creationId xmlns:p14="http://schemas.microsoft.com/office/powerpoint/2010/main" val="8153364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80</a:t>
            </a:fld>
            <a:endParaRPr lang="zh-CN" altLang="en-US"/>
          </a:p>
        </p:txBody>
      </p:sp>
    </p:spTree>
    <p:extLst>
      <p:ext uri="{BB962C8B-B14F-4D97-AF65-F5344CB8AC3E}">
        <p14:creationId xmlns:p14="http://schemas.microsoft.com/office/powerpoint/2010/main" val="845728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mn-ea"/>
                <a:cs typeface="+mn-cs"/>
              </a:rPr>
              <a:t>对于一个值域为</a:t>
            </a:r>
            <a:r>
              <a:rPr lang="en-US" altLang="zh-CN" sz="1200" b="0" i="0" u="none" strike="noStrike" kern="1200" dirty="0" smtClean="0">
                <a:solidFill>
                  <a:schemeClr val="tx1"/>
                </a:solidFill>
                <a:effectLst/>
                <a:latin typeface="+mn-lt"/>
                <a:ea typeface="+mn-ea"/>
                <a:cs typeface="+mn-cs"/>
              </a:rPr>
              <a:t>N</a:t>
            </a:r>
            <a:r>
              <a:rPr lang="zh-CN" altLang="en-US" sz="1200" b="0" i="0" u="none" strike="noStrike" kern="1200" dirty="0" smtClean="0">
                <a:solidFill>
                  <a:schemeClr val="tx1"/>
                </a:solidFill>
                <a:effectLst/>
                <a:latin typeface="+mn-lt"/>
                <a:ea typeface="+mn-ea"/>
                <a:cs typeface="+mn-cs"/>
              </a:rPr>
              <a:t>的</a:t>
            </a:r>
            <a:r>
              <a:rPr lang="en-US" altLang="zh-CN" sz="1200" b="0" i="0" u="none" strike="noStrike" kern="1200" dirty="0" smtClean="0">
                <a:solidFill>
                  <a:schemeClr val="tx1"/>
                </a:solidFill>
                <a:effectLst/>
                <a:latin typeface="+mn-lt"/>
                <a:ea typeface="+mn-ea"/>
                <a:cs typeface="+mn-cs"/>
              </a:rPr>
              <a:t>Hash</a:t>
            </a:r>
            <a:r>
              <a:rPr lang="zh-CN" altLang="en-US" sz="1200" b="0" i="0" u="none" strike="noStrike" kern="1200" dirty="0" smtClean="0">
                <a:solidFill>
                  <a:schemeClr val="tx1"/>
                </a:solidFill>
                <a:effectLst/>
                <a:latin typeface="+mn-lt"/>
                <a:ea typeface="+mn-ea"/>
                <a:cs typeface="+mn-cs"/>
              </a:rPr>
              <a:t>值，假设你已经挑选出一个值。之后，剩下</a:t>
            </a:r>
            <a:r>
              <a:rPr lang="en-US" altLang="zh-CN" sz="1200" b="0" i="0" u="none" strike="noStrike" kern="1200" dirty="0" smtClean="0">
                <a:solidFill>
                  <a:schemeClr val="tx1"/>
                </a:solidFill>
                <a:effectLst/>
                <a:latin typeface="+mn-lt"/>
                <a:ea typeface="+mn-ea"/>
                <a:cs typeface="+mn-cs"/>
              </a:rPr>
              <a:t>N-1</a:t>
            </a:r>
            <a:r>
              <a:rPr lang="zh-CN" altLang="en-US" sz="1200" b="0" i="0" u="none" strike="noStrike" kern="1200" dirty="0" smtClean="0">
                <a:solidFill>
                  <a:schemeClr val="tx1"/>
                </a:solidFill>
                <a:effectLst/>
                <a:latin typeface="+mn-lt"/>
                <a:ea typeface="+mn-ea"/>
                <a:cs typeface="+mn-cs"/>
              </a:rPr>
              <a:t>个值是不同于第一个值的，因此，对于第二次随机生成不同第一个数的概率为</a:t>
            </a:r>
            <a:r>
              <a:rPr lang="en-US" altLang="zh-CN" sz="1200" b="0" i="0" u="none" strike="noStrike" kern="1200" dirty="0" smtClean="0">
                <a:solidFill>
                  <a:schemeClr val="tx1"/>
                </a:solidFill>
                <a:effectLst/>
                <a:latin typeface="+mn-lt"/>
                <a:ea typeface="+mn-ea"/>
                <a:cs typeface="+mn-cs"/>
              </a:rPr>
              <a:t>N/N-1. </a:t>
            </a:r>
            <a:r>
              <a:rPr lang="zh-CN" altLang="en-US" dirty="0" smtClean="0"/>
              <a:t/>
            </a:r>
            <a:br>
              <a:rPr lang="zh-CN" altLang="en-US" dirty="0" smtClean="0"/>
            </a:br>
            <a:r>
              <a:rPr lang="zh-CN" altLang="en-US" sz="1200" b="0" i="0" u="none" strike="noStrike" kern="1200" dirty="0" smtClean="0">
                <a:solidFill>
                  <a:schemeClr val="tx1"/>
                </a:solidFill>
                <a:effectLst/>
                <a:latin typeface="+mn-lt"/>
                <a:ea typeface="+mn-ea"/>
                <a:cs typeface="+mn-cs"/>
              </a:rPr>
              <a:t>简而言之，有</a:t>
            </a:r>
            <a:r>
              <a:rPr lang="en-US" altLang="zh-CN" sz="1200" b="0" i="0" u="none" strike="noStrike" kern="1200" dirty="0" smtClean="0">
                <a:solidFill>
                  <a:schemeClr val="tx1"/>
                </a:solidFill>
                <a:effectLst/>
                <a:latin typeface="+mn-lt"/>
                <a:ea typeface="+mn-ea"/>
                <a:cs typeface="+mn-cs"/>
              </a:rPr>
              <a:t>N</a:t>
            </a:r>
            <a:r>
              <a:rPr lang="zh-CN" altLang="en-US" sz="1200" b="0" i="0" u="none" strike="noStrike" kern="1200" dirty="0" smtClean="0">
                <a:solidFill>
                  <a:schemeClr val="tx1"/>
                </a:solidFill>
                <a:effectLst/>
                <a:latin typeface="+mn-lt"/>
                <a:ea typeface="+mn-ea"/>
                <a:cs typeface="+mn-cs"/>
              </a:rPr>
              <a:t>个不同的数，你第一次挑选出某个，然后继续从</a:t>
            </a:r>
            <a:r>
              <a:rPr lang="en-US" altLang="zh-CN" sz="1200" b="0" i="0" u="none" strike="noStrike" kern="1200" dirty="0" smtClean="0">
                <a:solidFill>
                  <a:schemeClr val="tx1"/>
                </a:solidFill>
                <a:effectLst/>
                <a:latin typeface="+mn-lt"/>
                <a:ea typeface="+mn-ea"/>
                <a:cs typeface="+mn-cs"/>
              </a:rPr>
              <a:t>N</a:t>
            </a:r>
            <a:r>
              <a:rPr lang="zh-CN" altLang="en-US" sz="1200" b="0" i="0" u="none" strike="noStrike" kern="1200" dirty="0" smtClean="0">
                <a:solidFill>
                  <a:schemeClr val="tx1"/>
                </a:solidFill>
                <a:effectLst/>
                <a:latin typeface="+mn-lt"/>
                <a:ea typeface="+mn-ea"/>
                <a:cs typeface="+mn-cs"/>
              </a:rPr>
              <a:t>个数中挑选，那只要不是选到和第一次一样的那个数一样就不一样喽，所以概率为</a:t>
            </a:r>
            <a:r>
              <a:rPr lang="en-US" altLang="zh-CN" sz="1200" b="0" i="0" u="none" strike="noStrike" kern="1200" dirty="0" smtClean="0">
                <a:solidFill>
                  <a:schemeClr val="tx1"/>
                </a:solidFill>
                <a:effectLst/>
                <a:latin typeface="+mn-lt"/>
                <a:ea typeface="+mn-ea"/>
                <a:cs typeface="+mn-cs"/>
              </a:rPr>
              <a:t>N-1/N</a:t>
            </a:r>
            <a:r>
              <a:rPr lang="zh-CN" altLang="en-US" sz="1200" b="0" i="0" u="none" strike="noStrike" kern="1200" dirty="0" smtClean="0">
                <a:solidFill>
                  <a:schemeClr val="tx1"/>
                </a:solidFill>
                <a:effectLst/>
                <a:latin typeface="+mn-lt"/>
                <a:ea typeface="+mn-ea"/>
                <a:cs typeface="+mn-cs"/>
              </a:rPr>
              <a:t>。 </a:t>
            </a:r>
            <a:r>
              <a:rPr lang="zh-CN" altLang="en-US" dirty="0" smtClean="0"/>
              <a:t/>
            </a:r>
            <a:br>
              <a:rPr lang="zh-CN" altLang="en-US" dirty="0" smtClean="0"/>
            </a:br>
            <a:r>
              <a:rPr lang="zh-CN" altLang="en-US" sz="1200" b="0" i="0" u="none" strike="noStrike" kern="1200" dirty="0" smtClean="0">
                <a:solidFill>
                  <a:schemeClr val="tx1"/>
                </a:solidFill>
                <a:effectLst/>
                <a:latin typeface="+mn-lt"/>
                <a:ea typeface="+mn-ea"/>
                <a:cs typeface="+mn-cs"/>
              </a:rPr>
              <a:t>之后就是第三次挑选，第三次挑选出的第三个数要求不同于前两个数，所以概率就为</a:t>
            </a:r>
            <a:r>
              <a:rPr lang="en-US" altLang="zh-CN" sz="1200" b="0" i="0" u="none" strike="noStrike" kern="1200" dirty="0" smtClean="0">
                <a:solidFill>
                  <a:schemeClr val="tx1"/>
                </a:solidFill>
                <a:effectLst/>
                <a:latin typeface="+mn-lt"/>
                <a:ea typeface="+mn-ea"/>
                <a:cs typeface="+mn-cs"/>
              </a:rPr>
              <a:t>N-1/N*N-2/N. </a:t>
            </a:r>
            <a:r>
              <a:rPr lang="zh-CN" altLang="en-US" dirty="0" smtClean="0"/>
              <a:t/>
            </a:r>
            <a:br>
              <a:rPr lang="zh-CN" altLang="en-US" dirty="0" smtClean="0"/>
            </a:br>
            <a:r>
              <a:rPr lang="zh-CN" altLang="en-US" sz="1200" b="0" i="0" u="none" strike="noStrike" kern="1200" dirty="0" smtClean="0">
                <a:solidFill>
                  <a:schemeClr val="tx1"/>
                </a:solidFill>
                <a:effectLst/>
                <a:latin typeface="+mn-lt"/>
                <a:ea typeface="+mn-ea"/>
                <a:cs typeface="+mn-cs"/>
              </a:rPr>
              <a:t>一般的，随机生成</a:t>
            </a:r>
            <a:r>
              <a:rPr lang="en-US" altLang="zh-CN" sz="1200" b="0" i="0" u="none" strike="noStrike" kern="1200" dirty="0" smtClean="0">
                <a:solidFill>
                  <a:schemeClr val="tx1"/>
                </a:solidFill>
                <a:effectLst/>
                <a:latin typeface="+mn-lt"/>
                <a:ea typeface="+mn-ea"/>
                <a:cs typeface="+mn-cs"/>
              </a:rPr>
              <a:t>K</a:t>
            </a:r>
            <a:r>
              <a:rPr lang="zh-CN" altLang="en-US" sz="1200" b="0" i="0" u="none" strike="noStrike" kern="1200" dirty="0" smtClean="0">
                <a:solidFill>
                  <a:schemeClr val="tx1"/>
                </a:solidFill>
                <a:effectLst/>
                <a:latin typeface="+mn-lt"/>
                <a:ea typeface="+mn-ea"/>
                <a:cs typeface="+mn-cs"/>
              </a:rPr>
              <a:t>个数，他们都不相同的概率为： </a:t>
            </a:r>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11</a:t>
            </a:fld>
            <a:endParaRPr lang="zh-CN" altLang="en-US"/>
          </a:p>
        </p:txBody>
      </p:sp>
    </p:spTree>
    <p:extLst>
      <p:ext uri="{BB962C8B-B14F-4D97-AF65-F5344CB8AC3E}">
        <p14:creationId xmlns:p14="http://schemas.microsoft.com/office/powerpoint/2010/main" val="2584209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mn-ea"/>
                <a:cs typeface="+mn-cs"/>
              </a:rPr>
              <a:t>那设置这个</a:t>
            </a:r>
            <a:r>
              <a:rPr lang="en-US" altLang="zh-CN" sz="1200" b="0" i="0" u="none" strike="noStrike" kern="1200" dirty="0" smtClean="0">
                <a:solidFill>
                  <a:schemeClr val="tx1"/>
                </a:solidFill>
                <a:effectLst/>
                <a:latin typeface="+mn-lt"/>
                <a:ea typeface="+mn-ea"/>
                <a:cs typeface="+mn-cs"/>
              </a:rPr>
              <a:t>stable checkpoint</a:t>
            </a:r>
            <a:r>
              <a:rPr lang="zh-CN" altLang="en-US" sz="1200" b="0" i="0" u="none" strike="noStrike" kern="1200" dirty="0" smtClean="0">
                <a:solidFill>
                  <a:schemeClr val="tx1"/>
                </a:solidFill>
                <a:effectLst/>
                <a:latin typeface="+mn-lt"/>
                <a:ea typeface="+mn-ea"/>
                <a:cs typeface="+mn-cs"/>
              </a:rPr>
              <a:t>有什么作用呢？最大的目的就是减少内存的占用。因为每个节点应该记录下之前曾经共识过什么请求，但如果一直记录下去，数据会越来越大，所以应该有一个机制来实现对数据的删除。那怎么删呢？很简单，比如现在的稳定检查点是</a:t>
            </a:r>
            <a:r>
              <a:rPr lang="en-US" altLang="zh-CN" sz="1200" b="0" i="0" u="none" strike="noStrike" kern="1200" dirty="0" smtClean="0">
                <a:solidFill>
                  <a:schemeClr val="tx1"/>
                </a:solidFill>
                <a:effectLst/>
                <a:latin typeface="+mn-lt"/>
                <a:ea typeface="+mn-ea"/>
                <a:cs typeface="+mn-cs"/>
              </a:rPr>
              <a:t>213</a:t>
            </a:r>
            <a:r>
              <a:rPr lang="zh-CN" altLang="en-US" sz="1200" b="0" i="0" u="none" strike="noStrike" kern="1200" dirty="0" smtClean="0">
                <a:solidFill>
                  <a:schemeClr val="tx1"/>
                </a:solidFill>
                <a:effectLst/>
                <a:latin typeface="+mn-lt"/>
                <a:ea typeface="+mn-ea"/>
                <a:cs typeface="+mn-cs"/>
              </a:rPr>
              <a:t>，那么代表</a:t>
            </a:r>
            <a:r>
              <a:rPr lang="en-US" altLang="zh-CN" sz="1200" b="0" i="0" u="none" strike="noStrike" kern="1200" dirty="0" smtClean="0">
                <a:solidFill>
                  <a:schemeClr val="tx1"/>
                </a:solidFill>
                <a:effectLst/>
                <a:latin typeface="+mn-lt"/>
                <a:ea typeface="+mn-ea"/>
                <a:cs typeface="+mn-cs"/>
              </a:rPr>
              <a:t>213</a:t>
            </a:r>
            <a:r>
              <a:rPr lang="zh-CN" altLang="en-US" sz="1200" b="0" i="0" u="none" strike="noStrike" kern="1200" dirty="0" smtClean="0">
                <a:solidFill>
                  <a:schemeClr val="tx1"/>
                </a:solidFill>
                <a:effectLst/>
                <a:latin typeface="+mn-lt"/>
                <a:ea typeface="+mn-ea"/>
                <a:cs typeface="+mn-cs"/>
              </a:rPr>
              <a:t>号之前的记录已经共识过的了，所以之前的记录就可以删掉了。</a:t>
            </a:r>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81</a:t>
            </a:fld>
            <a:endParaRPr lang="zh-CN" altLang="en-US"/>
          </a:p>
        </p:txBody>
      </p:sp>
    </p:spTree>
    <p:extLst>
      <p:ext uri="{BB962C8B-B14F-4D97-AF65-F5344CB8AC3E}">
        <p14:creationId xmlns:p14="http://schemas.microsoft.com/office/powerpoint/2010/main" val="4194720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mn-ea"/>
                <a:cs typeface="+mn-cs"/>
              </a:rPr>
              <a:t>那设置这个</a:t>
            </a:r>
            <a:r>
              <a:rPr lang="en-US" altLang="zh-CN" sz="1200" b="0" i="0" u="none" strike="noStrike" kern="1200" dirty="0" smtClean="0">
                <a:solidFill>
                  <a:schemeClr val="tx1"/>
                </a:solidFill>
                <a:effectLst/>
                <a:latin typeface="+mn-lt"/>
                <a:ea typeface="+mn-ea"/>
                <a:cs typeface="+mn-cs"/>
              </a:rPr>
              <a:t>stable checkpoint</a:t>
            </a:r>
            <a:r>
              <a:rPr lang="zh-CN" altLang="en-US" sz="1200" b="0" i="0" u="none" strike="noStrike" kern="1200" dirty="0" smtClean="0">
                <a:solidFill>
                  <a:schemeClr val="tx1"/>
                </a:solidFill>
                <a:effectLst/>
                <a:latin typeface="+mn-lt"/>
                <a:ea typeface="+mn-ea"/>
                <a:cs typeface="+mn-cs"/>
              </a:rPr>
              <a:t>有什么作用呢？最大的目的就是减少内存的占用。因为每个节点应该记录下之前曾经共识过什么请求，但如果一直记录下去，数据会越来越大，所以应该有一个机制来实现对数据的删除。那怎么删呢？很简单，比如现在的稳定检查点是</a:t>
            </a:r>
            <a:r>
              <a:rPr lang="en-US" altLang="zh-CN" sz="1200" b="0" i="0" u="none" strike="noStrike" kern="1200" dirty="0" smtClean="0">
                <a:solidFill>
                  <a:schemeClr val="tx1"/>
                </a:solidFill>
                <a:effectLst/>
                <a:latin typeface="+mn-lt"/>
                <a:ea typeface="+mn-ea"/>
                <a:cs typeface="+mn-cs"/>
              </a:rPr>
              <a:t>213</a:t>
            </a:r>
            <a:r>
              <a:rPr lang="zh-CN" altLang="en-US" sz="1200" b="0" i="0" u="none" strike="noStrike" kern="1200" dirty="0" smtClean="0">
                <a:solidFill>
                  <a:schemeClr val="tx1"/>
                </a:solidFill>
                <a:effectLst/>
                <a:latin typeface="+mn-lt"/>
                <a:ea typeface="+mn-ea"/>
                <a:cs typeface="+mn-cs"/>
              </a:rPr>
              <a:t>，那么代表</a:t>
            </a:r>
            <a:r>
              <a:rPr lang="en-US" altLang="zh-CN" sz="1200" b="0" i="0" u="none" strike="noStrike" kern="1200" dirty="0" smtClean="0">
                <a:solidFill>
                  <a:schemeClr val="tx1"/>
                </a:solidFill>
                <a:effectLst/>
                <a:latin typeface="+mn-lt"/>
                <a:ea typeface="+mn-ea"/>
                <a:cs typeface="+mn-cs"/>
              </a:rPr>
              <a:t>213</a:t>
            </a:r>
            <a:r>
              <a:rPr lang="zh-CN" altLang="en-US" sz="1200" b="0" i="0" u="none" strike="noStrike" kern="1200" dirty="0" smtClean="0">
                <a:solidFill>
                  <a:schemeClr val="tx1"/>
                </a:solidFill>
                <a:effectLst/>
                <a:latin typeface="+mn-lt"/>
                <a:ea typeface="+mn-ea"/>
                <a:cs typeface="+mn-cs"/>
              </a:rPr>
              <a:t>号之前的记录已经共识过的了，所以之前的记录就可以删掉了。</a:t>
            </a:r>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82</a:t>
            </a:fld>
            <a:endParaRPr lang="zh-CN" altLang="en-US"/>
          </a:p>
        </p:txBody>
      </p:sp>
    </p:spTree>
    <p:extLst>
      <p:ext uri="{BB962C8B-B14F-4D97-AF65-F5344CB8AC3E}">
        <p14:creationId xmlns:p14="http://schemas.microsoft.com/office/powerpoint/2010/main" val="14025926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mn-ea"/>
                <a:cs typeface="+mn-cs"/>
              </a:rPr>
              <a:t>如果</a:t>
            </a:r>
            <a:r>
              <a:rPr lang="en-US" altLang="zh-CN" sz="1200" b="0" i="0" u="none" strike="noStrike" kern="1200" dirty="0" smtClean="0">
                <a:solidFill>
                  <a:schemeClr val="tx1"/>
                </a:solidFill>
                <a:effectLst/>
                <a:latin typeface="+mn-lt"/>
                <a:ea typeface="+mn-ea"/>
                <a:cs typeface="+mn-cs"/>
              </a:rPr>
              <a:t>B</a:t>
            </a:r>
            <a:r>
              <a:rPr lang="zh-CN" altLang="en-US" sz="1200" b="0" i="0" u="none" strike="noStrike" kern="1200" dirty="0" smtClean="0">
                <a:solidFill>
                  <a:schemeClr val="tx1"/>
                </a:solidFill>
                <a:effectLst/>
                <a:latin typeface="+mn-lt"/>
                <a:ea typeface="+mn-ea"/>
                <a:cs typeface="+mn-cs"/>
              </a:rPr>
              <a:t>当前的</a:t>
            </a:r>
            <a:r>
              <a:rPr lang="en-US" altLang="zh-CN" sz="1200" b="0" i="0" u="none" strike="noStrike" kern="1200" dirty="0" smtClean="0">
                <a:solidFill>
                  <a:schemeClr val="tx1"/>
                </a:solidFill>
                <a:effectLst/>
                <a:latin typeface="+mn-lt"/>
                <a:ea typeface="+mn-ea"/>
                <a:cs typeface="+mn-cs"/>
              </a:rPr>
              <a:t>checkpoint</a:t>
            </a:r>
            <a:r>
              <a:rPr lang="zh-CN" altLang="en-US" sz="1200" b="0" i="0" u="none" strike="noStrike" kern="1200" dirty="0" smtClean="0">
                <a:solidFill>
                  <a:schemeClr val="tx1"/>
                </a:solidFill>
                <a:effectLst/>
                <a:latin typeface="+mn-lt"/>
                <a:ea typeface="+mn-ea"/>
                <a:cs typeface="+mn-cs"/>
              </a:rPr>
              <a:t>已经为</a:t>
            </a:r>
            <a:r>
              <a:rPr lang="en-US" altLang="zh-CN" sz="1200" b="0" i="0" u="none" strike="noStrike" kern="1200" dirty="0" smtClean="0">
                <a:solidFill>
                  <a:schemeClr val="tx1"/>
                </a:solidFill>
                <a:effectLst/>
                <a:latin typeface="+mn-lt"/>
                <a:ea typeface="+mn-ea"/>
                <a:cs typeface="+mn-cs"/>
              </a:rPr>
              <a:t>1034</a:t>
            </a:r>
            <a:r>
              <a:rPr lang="zh-CN" altLang="en-US" sz="1200" b="0" i="0" u="none" strike="noStrike" kern="1200" dirty="0" smtClean="0">
                <a:solidFill>
                  <a:schemeClr val="tx1"/>
                </a:solidFill>
                <a:effectLst/>
                <a:latin typeface="+mn-lt"/>
                <a:ea typeface="+mn-ea"/>
                <a:cs typeface="+mn-cs"/>
              </a:rPr>
              <a:t>，而</a:t>
            </a:r>
            <a:r>
              <a:rPr lang="en-US" altLang="zh-CN" sz="1200" b="0" i="0" u="none" strike="noStrike" kern="1200" dirty="0" smtClean="0">
                <a:solidFill>
                  <a:schemeClr val="tx1"/>
                </a:solidFill>
                <a:effectLst/>
                <a:latin typeface="+mn-lt"/>
                <a:ea typeface="+mn-ea"/>
                <a:cs typeface="+mn-cs"/>
              </a:rPr>
              <a:t>A</a:t>
            </a:r>
            <a:r>
              <a:rPr lang="zh-CN" altLang="en-US" sz="1200" b="0" i="0" u="none" strike="noStrike" kern="1200" dirty="0" smtClean="0">
                <a:solidFill>
                  <a:schemeClr val="tx1"/>
                </a:solidFill>
                <a:effectLst/>
                <a:latin typeface="+mn-lt"/>
                <a:ea typeface="+mn-ea"/>
                <a:cs typeface="+mn-cs"/>
              </a:rPr>
              <a:t>的</a:t>
            </a:r>
            <a:r>
              <a:rPr lang="en-US" altLang="zh-CN" sz="1200" b="0" i="0" u="none" strike="noStrike" kern="1200" dirty="0" smtClean="0">
                <a:solidFill>
                  <a:schemeClr val="tx1"/>
                </a:solidFill>
                <a:effectLst/>
                <a:latin typeface="+mn-lt"/>
                <a:ea typeface="+mn-ea"/>
                <a:cs typeface="+mn-cs"/>
              </a:rPr>
              <a:t>checkpoint</a:t>
            </a:r>
            <a:r>
              <a:rPr lang="zh-CN" altLang="en-US" sz="1200" b="0" i="0" u="none" strike="noStrike" kern="1200" dirty="0" smtClean="0">
                <a:solidFill>
                  <a:schemeClr val="tx1"/>
                </a:solidFill>
                <a:effectLst/>
                <a:latin typeface="+mn-lt"/>
                <a:ea typeface="+mn-ea"/>
                <a:cs typeface="+mn-cs"/>
              </a:rPr>
              <a:t>还是</a:t>
            </a:r>
            <a:r>
              <a:rPr lang="en-US" altLang="zh-CN" sz="1200" b="0" i="0" u="none" strike="noStrike" kern="1200" dirty="0" smtClean="0">
                <a:solidFill>
                  <a:schemeClr val="tx1"/>
                </a:solidFill>
                <a:effectLst/>
                <a:latin typeface="+mn-lt"/>
                <a:ea typeface="+mn-ea"/>
                <a:cs typeface="+mn-cs"/>
              </a:rPr>
              <a:t>1039</a:t>
            </a:r>
            <a:r>
              <a:rPr lang="zh-CN" altLang="en-US" sz="1200" b="0" i="0" u="none" strike="noStrike" kern="1200" dirty="0" smtClean="0">
                <a:solidFill>
                  <a:schemeClr val="tx1"/>
                </a:solidFill>
                <a:effectLst/>
                <a:latin typeface="+mn-lt"/>
                <a:ea typeface="+mn-ea"/>
                <a:cs typeface="+mn-cs"/>
              </a:rPr>
              <a:t>，假如有新请求给</a:t>
            </a:r>
            <a:r>
              <a:rPr lang="en-US" altLang="zh-CN" sz="1200" b="0" i="0" u="none" strike="noStrike" kern="1200" dirty="0" smtClean="0">
                <a:solidFill>
                  <a:schemeClr val="tx1"/>
                </a:solidFill>
                <a:effectLst/>
                <a:latin typeface="+mn-lt"/>
                <a:ea typeface="+mn-ea"/>
                <a:cs typeface="+mn-cs"/>
              </a:rPr>
              <a:t>B</a:t>
            </a:r>
            <a:r>
              <a:rPr lang="zh-CN" altLang="en-US" sz="1200" b="0" i="0" u="none" strike="noStrike" kern="1200" dirty="0" smtClean="0">
                <a:solidFill>
                  <a:schemeClr val="tx1"/>
                </a:solidFill>
                <a:effectLst/>
                <a:latin typeface="+mn-lt"/>
                <a:ea typeface="+mn-ea"/>
                <a:cs typeface="+mn-cs"/>
              </a:rPr>
              <a:t>处理时，</a:t>
            </a:r>
            <a:r>
              <a:rPr lang="en-US" altLang="zh-CN" sz="1200" b="0" i="0" u="none" strike="noStrike" kern="1200" dirty="0" smtClean="0">
                <a:solidFill>
                  <a:schemeClr val="tx1"/>
                </a:solidFill>
                <a:effectLst/>
                <a:latin typeface="+mn-lt"/>
                <a:ea typeface="+mn-ea"/>
                <a:cs typeface="+mn-cs"/>
              </a:rPr>
              <a:t>B</a:t>
            </a:r>
            <a:r>
              <a:rPr lang="zh-CN" altLang="en-US" sz="1200" b="0" i="0" u="none" strike="noStrike" kern="1200" dirty="0" smtClean="0">
                <a:solidFill>
                  <a:schemeClr val="tx1"/>
                </a:solidFill>
                <a:effectLst/>
                <a:latin typeface="+mn-lt"/>
                <a:ea typeface="+mn-ea"/>
                <a:cs typeface="+mn-cs"/>
              </a:rPr>
              <a:t>会选择等待，等到</a:t>
            </a:r>
            <a:r>
              <a:rPr lang="en-US" altLang="zh-CN" sz="1200" b="0" i="0" u="none" strike="noStrike" kern="1200" dirty="0" smtClean="0">
                <a:solidFill>
                  <a:schemeClr val="tx1"/>
                </a:solidFill>
                <a:effectLst/>
                <a:latin typeface="+mn-lt"/>
                <a:ea typeface="+mn-ea"/>
                <a:cs typeface="+mn-cs"/>
              </a:rPr>
              <a:t>A</a:t>
            </a:r>
            <a:r>
              <a:rPr lang="zh-CN" altLang="en-US" sz="1200" b="0" i="0" u="none" strike="noStrike" kern="1200" dirty="0" smtClean="0">
                <a:solidFill>
                  <a:schemeClr val="tx1"/>
                </a:solidFill>
                <a:effectLst/>
                <a:latin typeface="+mn-lt"/>
                <a:ea typeface="+mn-ea"/>
                <a:cs typeface="+mn-cs"/>
              </a:rPr>
              <a:t>节点也处理到和</a:t>
            </a:r>
            <a:r>
              <a:rPr lang="en-US" altLang="zh-CN" sz="1200" b="0" i="0" u="none" strike="noStrike" kern="1200" dirty="0" smtClean="0">
                <a:solidFill>
                  <a:schemeClr val="tx1"/>
                </a:solidFill>
                <a:effectLst/>
                <a:latin typeface="+mn-lt"/>
                <a:ea typeface="+mn-ea"/>
                <a:cs typeface="+mn-cs"/>
              </a:rPr>
              <a:t>B</a:t>
            </a:r>
            <a:r>
              <a:rPr lang="zh-CN" altLang="en-US" sz="1200" b="0" i="0" u="none" strike="noStrike" kern="1200" dirty="0" smtClean="0">
                <a:solidFill>
                  <a:schemeClr val="tx1"/>
                </a:solidFill>
                <a:effectLst/>
                <a:latin typeface="+mn-lt"/>
                <a:ea typeface="+mn-ea"/>
                <a:cs typeface="+mn-cs"/>
              </a:rPr>
              <a:t>差不多的请求编号时，比如</a:t>
            </a:r>
            <a:r>
              <a:rPr lang="en-US" altLang="zh-CN" sz="1200" b="0" i="0" u="none" strike="noStrike" kern="1200" dirty="0" smtClean="0">
                <a:solidFill>
                  <a:schemeClr val="tx1"/>
                </a:solidFill>
                <a:effectLst/>
                <a:latin typeface="+mn-lt"/>
                <a:ea typeface="+mn-ea"/>
                <a:cs typeface="+mn-cs"/>
              </a:rPr>
              <a:t>A</a:t>
            </a:r>
            <a:r>
              <a:rPr lang="zh-CN" altLang="en-US" sz="1200" b="0" i="0" u="none" strike="noStrike" kern="1200" dirty="0" smtClean="0">
                <a:solidFill>
                  <a:schemeClr val="tx1"/>
                </a:solidFill>
                <a:effectLst/>
                <a:latin typeface="+mn-lt"/>
                <a:ea typeface="+mn-ea"/>
                <a:cs typeface="+mn-cs"/>
              </a:rPr>
              <a:t>也处理到</a:t>
            </a:r>
            <a:r>
              <a:rPr lang="en-US" altLang="zh-CN" sz="1200" b="0" i="0" u="none" strike="noStrike" kern="1200" dirty="0" smtClean="0">
                <a:solidFill>
                  <a:schemeClr val="tx1"/>
                </a:solidFill>
                <a:effectLst/>
                <a:latin typeface="+mn-lt"/>
                <a:ea typeface="+mn-ea"/>
                <a:cs typeface="+mn-cs"/>
              </a:rPr>
              <a:t>1112</a:t>
            </a:r>
            <a:r>
              <a:rPr lang="zh-CN" altLang="en-US" sz="1200" b="0" i="0" u="none" strike="noStrike" kern="1200" dirty="0" smtClean="0">
                <a:solidFill>
                  <a:schemeClr val="tx1"/>
                </a:solidFill>
                <a:effectLst/>
                <a:latin typeface="+mn-lt"/>
                <a:ea typeface="+mn-ea"/>
                <a:cs typeface="+mn-cs"/>
              </a:rPr>
              <a:t>了，这时会有一个机制更新所有节点的</a:t>
            </a:r>
            <a:r>
              <a:rPr lang="en-US" altLang="zh-CN" sz="1200" b="0" i="0" u="none" strike="noStrike" kern="1200" dirty="0" err="1" smtClean="0">
                <a:solidFill>
                  <a:schemeClr val="tx1"/>
                </a:solidFill>
                <a:effectLst/>
                <a:latin typeface="+mn-lt"/>
                <a:ea typeface="+mn-ea"/>
                <a:cs typeface="+mn-cs"/>
              </a:rPr>
              <a:t>stabel</a:t>
            </a:r>
            <a:r>
              <a:rPr lang="en-US" altLang="zh-CN" sz="1200" b="0" i="0" u="none" strike="noStrike" kern="1200" dirty="0" smtClean="0">
                <a:solidFill>
                  <a:schemeClr val="tx1"/>
                </a:solidFill>
                <a:effectLst/>
                <a:latin typeface="+mn-lt"/>
                <a:ea typeface="+mn-ea"/>
                <a:cs typeface="+mn-cs"/>
              </a:rPr>
              <a:t> checkpoint </a:t>
            </a:r>
            <a:r>
              <a:rPr lang="zh-CN" altLang="en-US" sz="1200" b="0" i="0" u="none" strike="noStrike" kern="1200" dirty="0" smtClean="0">
                <a:solidFill>
                  <a:schemeClr val="tx1"/>
                </a:solidFill>
                <a:effectLst/>
                <a:latin typeface="+mn-lt"/>
                <a:ea typeface="+mn-ea"/>
                <a:cs typeface="+mn-cs"/>
              </a:rPr>
              <a:t>，比如可以把</a:t>
            </a:r>
            <a:r>
              <a:rPr lang="en-US" altLang="zh-CN" sz="1200" b="0" i="0" u="none" strike="noStrike" kern="1200" dirty="0" err="1" smtClean="0">
                <a:solidFill>
                  <a:schemeClr val="tx1"/>
                </a:solidFill>
                <a:effectLst/>
                <a:latin typeface="+mn-lt"/>
                <a:ea typeface="+mn-ea"/>
                <a:cs typeface="+mn-cs"/>
              </a:rPr>
              <a:t>stabel</a:t>
            </a:r>
            <a:r>
              <a:rPr lang="en-US" altLang="zh-CN" sz="1200" b="0" i="0" u="none" strike="noStrike" kern="1200" dirty="0" smtClean="0">
                <a:solidFill>
                  <a:schemeClr val="tx1"/>
                </a:solidFill>
                <a:effectLst/>
                <a:latin typeface="+mn-lt"/>
                <a:ea typeface="+mn-ea"/>
                <a:cs typeface="+mn-cs"/>
              </a:rPr>
              <a:t> checkpoint</a:t>
            </a:r>
            <a:r>
              <a:rPr lang="zh-CN" altLang="en-US" sz="1200" b="0" i="0" u="none" strike="noStrike" kern="1200" dirty="0" smtClean="0">
                <a:solidFill>
                  <a:schemeClr val="tx1"/>
                </a:solidFill>
                <a:effectLst/>
                <a:latin typeface="+mn-lt"/>
                <a:ea typeface="+mn-ea"/>
                <a:cs typeface="+mn-cs"/>
              </a:rPr>
              <a:t>设置成</a:t>
            </a:r>
            <a:r>
              <a:rPr lang="en-US" altLang="zh-CN" sz="1200" b="0" i="0" u="none" strike="noStrike" kern="1200" dirty="0" smtClean="0">
                <a:solidFill>
                  <a:schemeClr val="tx1"/>
                </a:solidFill>
                <a:effectLst/>
                <a:latin typeface="+mn-lt"/>
                <a:ea typeface="+mn-ea"/>
                <a:cs typeface="+mn-cs"/>
              </a:rPr>
              <a:t>1100</a:t>
            </a:r>
            <a:r>
              <a:rPr lang="zh-CN" altLang="en-US" sz="1200" b="0" i="0" u="none" strike="noStrike" kern="1200" dirty="0" smtClean="0">
                <a:solidFill>
                  <a:schemeClr val="tx1"/>
                </a:solidFill>
                <a:effectLst/>
                <a:latin typeface="+mn-lt"/>
                <a:ea typeface="+mn-ea"/>
                <a:cs typeface="+mn-cs"/>
              </a:rPr>
              <a:t>，于是</a:t>
            </a:r>
            <a:r>
              <a:rPr lang="en-US" altLang="zh-CN" sz="1200" b="0" i="0" u="none" strike="noStrike" kern="1200" dirty="0" smtClean="0">
                <a:solidFill>
                  <a:schemeClr val="tx1"/>
                </a:solidFill>
                <a:effectLst/>
                <a:latin typeface="+mn-lt"/>
                <a:ea typeface="+mn-ea"/>
                <a:cs typeface="+mn-cs"/>
              </a:rPr>
              <a:t>B</a:t>
            </a:r>
            <a:r>
              <a:rPr lang="zh-CN" altLang="en-US" sz="1200" b="0" i="0" u="none" strike="noStrike" kern="1200" dirty="0" smtClean="0">
                <a:solidFill>
                  <a:schemeClr val="tx1"/>
                </a:solidFill>
                <a:effectLst/>
                <a:latin typeface="+mn-lt"/>
                <a:ea typeface="+mn-ea"/>
                <a:cs typeface="+mn-cs"/>
              </a:rPr>
              <a:t>又可以处理新的请求了，如果</a:t>
            </a:r>
            <a:r>
              <a:rPr lang="en-US" altLang="zh-CN" sz="1200" b="0" i="0" u="none" strike="noStrike" kern="1200" dirty="0" smtClean="0">
                <a:solidFill>
                  <a:schemeClr val="tx1"/>
                </a:solidFill>
                <a:effectLst/>
                <a:latin typeface="+mn-lt"/>
                <a:ea typeface="+mn-ea"/>
                <a:cs typeface="+mn-cs"/>
              </a:rPr>
              <a:t>L</a:t>
            </a:r>
            <a:r>
              <a:rPr lang="zh-CN" altLang="en-US" sz="1200" b="0" i="0" u="none" strike="noStrike" kern="1200" dirty="0" smtClean="0">
                <a:solidFill>
                  <a:schemeClr val="tx1"/>
                </a:solidFill>
                <a:effectLst/>
                <a:latin typeface="+mn-lt"/>
                <a:ea typeface="+mn-ea"/>
                <a:cs typeface="+mn-cs"/>
              </a:rPr>
              <a:t>保持</a:t>
            </a:r>
            <a:r>
              <a:rPr lang="en-US" altLang="zh-CN" sz="1200" b="0" i="0" u="none" strike="noStrike" kern="1200" dirty="0" smtClean="0">
                <a:solidFill>
                  <a:schemeClr val="tx1"/>
                </a:solidFill>
                <a:effectLst/>
                <a:latin typeface="+mn-lt"/>
                <a:ea typeface="+mn-ea"/>
                <a:cs typeface="+mn-cs"/>
              </a:rPr>
              <a:t>100</a:t>
            </a:r>
            <a:r>
              <a:rPr lang="zh-CN" altLang="en-US" sz="1200" b="0" i="0" u="none" strike="noStrike" kern="1200" dirty="0" smtClean="0">
                <a:solidFill>
                  <a:schemeClr val="tx1"/>
                </a:solidFill>
                <a:effectLst/>
                <a:latin typeface="+mn-lt"/>
                <a:ea typeface="+mn-ea"/>
                <a:cs typeface="+mn-cs"/>
              </a:rPr>
              <a:t>不变，这时的高水位就会变成</a:t>
            </a:r>
            <a:r>
              <a:rPr lang="en-US" altLang="zh-CN" sz="1200" b="0" i="0" u="none" strike="noStrike" kern="1200" dirty="0" smtClean="0">
                <a:solidFill>
                  <a:schemeClr val="tx1"/>
                </a:solidFill>
                <a:effectLst/>
                <a:latin typeface="+mn-lt"/>
                <a:ea typeface="+mn-ea"/>
                <a:cs typeface="+mn-cs"/>
              </a:rPr>
              <a:t>1100+100=1200</a:t>
            </a:r>
            <a:r>
              <a:rPr lang="zh-CN" altLang="en-US" sz="1200" b="0" i="0" u="none" strike="noStrike" kern="1200" dirty="0" smtClean="0">
                <a:solidFill>
                  <a:schemeClr val="tx1"/>
                </a:solidFill>
                <a:effectLst/>
                <a:latin typeface="+mn-lt"/>
                <a:ea typeface="+mn-ea"/>
                <a:cs typeface="+mn-cs"/>
              </a:rPr>
              <a:t>了。</a:t>
            </a:r>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83</a:t>
            </a:fld>
            <a:endParaRPr lang="zh-CN" altLang="en-US"/>
          </a:p>
        </p:txBody>
      </p:sp>
    </p:spTree>
    <p:extLst>
      <p:ext uri="{BB962C8B-B14F-4D97-AF65-F5344CB8AC3E}">
        <p14:creationId xmlns:p14="http://schemas.microsoft.com/office/powerpoint/2010/main" val="19134522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84</a:t>
            </a:fld>
            <a:endParaRPr lang="zh-CN" altLang="en-US"/>
          </a:p>
        </p:txBody>
      </p:sp>
    </p:spTree>
    <p:extLst>
      <p:ext uri="{BB962C8B-B14F-4D97-AF65-F5344CB8AC3E}">
        <p14:creationId xmlns:p14="http://schemas.microsoft.com/office/powerpoint/2010/main" val="1987196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https://www.cnblogs.com/X-knight/p/9157814.html</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https://blog.csdn.net/yedongnan001/article/details/79798803</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93</a:t>
            </a:fld>
            <a:endParaRPr lang="zh-CN" altLang="en-US"/>
          </a:p>
        </p:txBody>
      </p:sp>
    </p:spTree>
    <p:extLst>
      <p:ext uri="{BB962C8B-B14F-4D97-AF65-F5344CB8AC3E}">
        <p14:creationId xmlns:p14="http://schemas.microsoft.com/office/powerpoint/2010/main" val="30175812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94</a:t>
            </a:fld>
            <a:endParaRPr lang="zh-CN" altLang="en-US"/>
          </a:p>
        </p:txBody>
      </p:sp>
    </p:spTree>
    <p:extLst>
      <p:ext uri="{BB962C8B-B14F-4D97-AF65-F5344CB8AC3E}">
        <p14:creationId xmlns:p14="http://schemas.microsoft.com/office/powerpoint/2010/main" val="74679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12</a:t>
            </a:fld>
            <a:endParaRPr lang="zh-CN" altLang="en-US"/>
          </a:p>
        </p:txBody>
      </p:sp>
    </p:spTree>
    <p:extLst>
      <p:ext uri="{BB962C8B-B14F-4D97-AF65-F5344CB8AC3E}">
        <p14:creationId xmlns:p14="http://schemas.microsoft.com/office/powerpoint/2010/main" val="344778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13</a:t>
            </a:fld>
            <a:endParaRPr lang="zh-CN" altLang="en-US"/>
          </a:p>
        </p:txBody>
      </p:sp>
    </p:spTree>
    <p:extLst>
      <p:ext uri="{BB962C8B-B14F-4D97-AF65-F5344CB8AC3E}">
        <p14:creationId xmlns:p14="http://schemas.microsoft.com/office/powerpoint/2010/main" val="4177136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a:t>
            </a:r>
            <a:r>
              <a:rPr lang="en-US" altLang="zh-CN" dirty="0" smtClean="0"/>
              <a:t>sha256</a:t>
            </a:r>
            <a:r>
              <a:rPr lang="zh-CN" altLang="en-US" dirty="0" smtClean="0"/>
              <a:t>是生成</a:t>
            </a:r>
            <a:r>
              <a:rPr lang="en-US" altLang="zh-CN" dirty="0" smtClean="0"/>
              <a:t>256</a:t>
            </a:r>
            <a:r>
              <a:rPr lang="zh-CN" altLang="en-US" dirty="0" smtClean="0"/>
              <a:t>位的二进制数，但是最后返回的的是一个由这个二进制数转化的</a:t>
            </a:r>
            <a:r>
              <a:rPr lang="en-US" altLang="zh-CN" dirty="0" smtClean="0"/>
              <a:t>64</a:t>
            </a:r>
            <a:r>
              <a:rPr lang="zh-CN" altLang="en-US" dirty="0" smtClean="0"/>
              <a:t>位的</a:t>
            </a:r>
            <a:r>
              <a:rPr lang="en-US" altLang="zh-CN" dirty="0" smtClean="0"/>
              <a:t>16</a:t>
            </a:r>
            <a:r>
              <a:rPr lang="zh-CN" altLang="en-US" dirty="0" smtClean="0"/>
              <a:t>进制数，所以转化的这个字符串一位有</a:t>
            </a:r>
            <a:r>
              <a:rPr lang="en-US" altLang="zh-CN" dirty="0" smtClean="0"/>
              <a:t>16=2^4</a:t>
            </a:r>
            <a:r>
              <a:rPr lang="zh-CN" altLang="en-US" dirty="0" smtClean="0"/>
              <a:t>种可能，而要求前四位必须为</a:t>
            </a:r>
            <a:r>
              <a:rPr lang="en-US" altLang="zh-CN" dirty="0" smtClean="0"/>
              <a:t>0</a:t>
            </a:r>
            <a:r>
              <a:rPr lang="zh-CN" altLang="en-US" dirty="0" smtClean="0"/>
              <a:t>，后面随意，所以是</a:t>
            </a:r>
            <a:r>
              <a:rPr lang="en-US" altLang="zh-CN" dirty="0" smtClean="0"/>
              <a:t>16^4=(2^4)^4</a:t>
            </a:r>
            <a:r>
              <a:rPr lang="zh-CN" altLang="en-US" dirty="0" smtClean="0"/>
              <a:t>，就是</a:t>
            </a:r>
            <a:r>
              <a:rPr lang="en-US" altLang="zh-CN" smtClean="0"/>
              <a:t>2^16</a:t>
            </a:r>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15</a:t>
            </a:fld>
            <a:endParaRPr lang="zh-CN" altLang="en-US"/>
          </a:p>
        </p:txBody>
      </p:sp>
    </p:spTree>
    <p:extLst>
      <p:ext uri="{BB962C8B-B14F-4D97-AF65-F5344CB8AC3E}">
        <p14:creationId xmlns:p14="http://schemas.microsoft.com/office/powerpoint/2010/main" val="3970762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mn-ea"/>
                <a:cs typeface="+mn-cs"/>
              </a:rPr>
              <a:t>整个树枝都会发生改变</a:t>
            </a:r>
            <a:endParaRPr lang="en-US" altLang="zh-CN" sz="1200" b="0" i="0" u="none" strike="noStrike" kern="1200" dirty="0" smtClean="0">
              <a:solidFill>
                <a:schemeClr val="tx1"/>
              </a:solidFill>
              <a:effectLst/>
              <a:latin typeface="+mn-lt"/>
              <a:ea typeface="+mn-ea"/>
              <a:cs typeface="+mn-cs"/>
            </a:endParaRPr>
          </a:p>
          <a:p>
            <a:r>
              <a:rPr lang="zh-CN" altLang="en-US" sz="1200" b="0" i="0" u="none" strike="noStrike" kern="1200" dirty="0" smtClean="0">
                <a:solidFill>
                  <a:schemeClr val="tx1"/>
                </a:solidFill>
                <a:effectLst/>
                <a:latin typeface="+mn-lt"/>
                <a:ea typeface="+mn-ea"/>
                <a:cs typeface="+mn-cs"/>
              </a:rPr>
              <a:t>定位的时间复杂度 </a:t>
            </a:r>
            <a:r>
              <a:rPr lang="en-US" altLang="zh-CN" sz="1200" b="0" i="0" u="none" strike="noStrike" kern="1200" dirty="0" smtClean="0">
                <a:solidFill>
                  <a:schemeClr val="tx1"/>
                </a:solidFill>
                <a:effectLst/>
                <a:latin typeface="+mn-lt"/>
                <a:ea typeface="+mn-ea"/>
                <a:cs typeface="+mn-cs"/>
              </a:rPr>
              <a:t>o(log(n))  </a:t>
            </a:r>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20</a:t>
            </a:fld>
            <a:endParaRPr lang="zh-CN" altLang="en-US"/>
          </a:p>
        </p:txBody>
      </p:sp>
    </p:spTree>
    <p:extLst>
      <p:ext uri="{BB962C8B-B14F-4D97-AF65-F5344CB8AC3E}">
        <p14:creationId xmlns:p14="http://schemas.microsoft.com/office/powerpoint/2010/main" val="765098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zh-CN" altLang="en-US"/>
          </a:p>
        </p:txBody>
      </p:sp>
      <p:sp>
        <p:nvSpPr>
          <p:cNvPr id="4" name="Slide Number Placeholder 3"/>
          <p:cNvSpPr>
            <a:spLocks noGrp="1"/>
          </p:cNvSpPr>
          <p:nvPr>
            <p:ph type="sldNum" sz="quarter" idx="5"/>
          </p:nvPr>
        </p:nvSpPr>
        <p:spPr/>
        <p:txBody>
          <a:bodyPr/>
          <a:lstStyle/>
          <a:p>
            <a:fld id="{6E52FEBC-2582-4787-B13C-7CA9691B98B9}" type="slidenum">
              <a:rPr lang="zh-CN" altLang="en-US" smtClean="0"/>
              <a:t>21</a:t>
            </a:fld>
            <a:endParaRPr lang="zh-CN" altLang="en-US"/>
          </a:p>
        </p:txBody>
      </p:sp>
    </p:spTree>
    <p:extLst>
      <p:ext uri="{BB962C8B-B14F-4D97-AF65-F5344CB8AC3E}">
        <p14:creationId xmlns:p14="http://schemas.microsoft.com/office/powerpoint/2010/main" val="22093616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26291" b="14193"/>
          <a:stretch>
            <a:fillRect/>
          </a:stretch>
        </p:blipFill>
        <p:spPr>
          <a:xfrm>
            <a:off x="1" y="0"/>
            <a:ext cx="12192000" cy="4838700"/>
          </a:xfrm>
          <a:prstGeom prst="rect">
            <a:avLst/>
          </a:prstGeom>
        </p:spPr>
      </p:pic>
      <p:sp>
        <p:nvSpPr>
          <p:cNvPr id="8" name="矩形 7"/>
          <p:cNvSpPr/>
          <p:nvPr userDrawn="1"/>
        </p:nvSpPr>
        <p:spPr>
          <a:xfrm>
            <a:off x="0" y="0"/>
            <a:ext cx="12192000" cy="48387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4838700"/>
            <a:ext cx="12192000" cy="1143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10220325" y="512763"/>
            <a:ext cx="1239777" cy="388521"/>
            <a:chOff x="2571750" y="2305050"/>
            <a:chExt cx="7107238" cy="2227263"/>
          </a:xfrm>
          <a:solidFill>
            <a:schemeClr val="bg1"/>
          </a:solidFill>
        </p:grpSpPr>
        <p:sp>
          <p:nvSpPr>
            <p:cNvPr id="1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2021/11/2</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2021/11/2</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2021/11/2</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2021/11/2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2021/11/2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2021/11/2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2021/11/2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26291" b="14193"/>
          <a:stretch>
            <a:fillRect/>
          </a:stretch>
        </p:blipFill>
        <p:spPr>
          <a:xfrm>
            <a:off x="1" y="0"/>
            <a:ext cx="12192000" cy="4838700"/>
          </a:xfrm>
          <a:prstGeom prst="rect">
            <a:avLst/>
          </a:prstGeom>
        </p:spPr>
      </p:pic>
      <p:sp>
        <p:nvSpPr>
          <p:cNvPr id="8" name="矩形 7"/>
          <p:cNvSpPr/>
          <p:nvPr userDrawn="1"/>
        </p:nvSpPr>
        <p:spPr>
          <a:xfrm>
            <a:off x="0" y="0"/>
            <a:ext cx="12192000" cy="48387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4838700"/>
            <a:ext cx="12192000" cy="1143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10220325" y="512763"/>
            <a:ext cx="1239777" cy="388521"/>
            <a:chOff x="2571750" y="2305050"/>
            <a:chExt cx="7107238" cy="2227263"/>
          </a:xfrm>
          <a:solidFill>
            <a:schemeClr val="bg1"/>
          </a:solidFill>
        </p:grpSpPr>
        <p:sp>
          <p:nvSpPr>
            <p:cNvPr id="1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65092" b="15294"/>
          <a:stretch>
            <a:fillRect/>
          </a:stretch>
        </p:blipFill>
        <p:spPr>
          <a:xfrm>
            <a:off x="-63501" y="0"/>
            <a:ext cx="4255933" cy="6858000"/>
          </a:xfrm>
          <a:prstGeom prst="rect">
            <a:avLst/>
          </a:prstGeom>
        </p:spPr>
      </p:pic>
      <p:sp>
        <p:nvSpPr>
          <p:cNvPr id="8" name="矩形 7"/>
          <p:cNvSpPr/>
          <p:nvPr userDrawn="1"/>
        </p:nvSpPr>
        <p:spPr>
          <a:xfrm>
            <a:off x="-1" y="0"/>
            <a:ext cx="3995879" cy="68580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a:stretch>
            <a:fillRect/>
          </a:stretch>
        </p:blipFill>
        <p:spPr>
          <a:xfrm>
            <a:off x="355691" y="-82146"/>
            <a:ext cx="3853006" cy="3700593"/>
          </a:xfrm>
          <a:prstGeom prst="rect">
            <a:avLst/>
          </a:prstGeom>
        </p:spPr>
      </p:pic>
      <p:grpSp>
        <p:nvGrpSpPr>
          <p:cNvPr id="10" name="组合 9"/>
          <p:cNvGrpSpPr/>
          <p:nvPr userDrawn="1"/>
        </p:nvGrpSpPr>
        <p:grpSpPr>
          <a:xfrm>
            <a:off x="10220325" y="512763"/>
            <a:ext cx="1239777" cy="388521"/>
            <a:chOff x="2571750" y="2305050"/>
            <a:chExt cx="7107238" cy="2227263"/>
          </a:xfrm>
          <a:solidFill>
            <a:srgbClr val="9C0C15"/>
          </a:solidFill>
        </p:grpSpPr>
        <p:sp>
          <p:nvSpPr>
            <p:cNvPr id="1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cxnSp>
        <p:nvCxnSpPr>
          <p:cNvPr id="3" name="直接连接符 2"/>
          <p:cNvCxnSpPr/>
          <p:nvPr userDrawn="1"/>
        </p:nvCxnSpPr>
        <p:spPr>
          <a:xfrm>
            <a:off x="-624114" y="4905830"/>
            <a:ext cx="139482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图片 46"/>
          <p:cNvPicPr>
            <a:picLocks noChangeAspect="1"/>
          </p:cNvPicPr>
          <p:nvPr userDrawn="1"/>
        </p:nvPicPr>
        <p:blipFill rotWithShape="1">
          <a:blip r:embed="rId2">
            <a:extLst>
              <a:ext uri="{28A0092B-C50C-407E-A947-70E740481C1C}">
                <a14:useLocalDpi xmlns:a14="http://schemas.microsoft.com/office/drawing/2010/main" val="0"/>
              </a:ext>
            </a:extLst>
          </a:blip>
          <a:srcRect l="1474" t="33462" r="1274" b="30750"/>
          <a:stretch>
            <a:fillRect/>
          </a:stretch>
        </p:blipFill>
        <p:spPr>
          <a:xfrm>
            <a:off x="0" y="1847850"/>
            <a:ext cx="12192000" cy="2990850"/>
          </a:xfrm>
          <a:prstGeom prst="rect">
            <a:avLst/>
          </a:prstGeom>
        </p:spPr>
      </p:pic>
      <p:pic>
        <p:nvPicPr>
          <p:cNvPr id="48" name="图片 47"/>
          <p:cNvPicPr>
            <a:picLocks noChangeAspect="1"/>
          </p:cNvPicPr>
          <p:nvPr userDrawn="1"/>
        </p:nvPicPr>
        <p:blipFill rotWithShape="1">
          <a:blip r:embed="rId3" cstate="print">
            <a:extLst>
              <a:ext uri="{28A0092B-C50C-407E-A947-70E740481C1C}">
                <a14:useLocalDpi xmlns:a14="http://schemas.microsoft.com/office/drawing/2010/main" val="0"/>
              </a:ext>
            </a:extLst>
          </a:blip>
          <a:srcRect t="46086" b="17049"/>
          <a:stretch>
            <a:fillRect/>
          </a:stretch>
        </p:blipFill>
        <p:spPr>
          <a:xfrm>
            <a:off x="0" y="1878540"/>
            <a:ext cx="12192000" cy="2997201"/>
          </a:xfrm>
          <a:prstGeom prst="rect">
            <a:avLst/>
          </a:prstGeom>
        </p:spPr>
      </p:pic>
      <p:sp>
        <p:nvSpPr>
          <p:cNvPr id="49" name="矩形 48"/>
          <p:cNvSpPr/>
          <p:nvPr userDrawn="1"/>
        </p:nvSpPr>
        <p:spPr>
          <a:xfrm>
            <a:off x="0" y="1829470"/>
            <a:ext cx="12192000" cy="3046271"/>
          </a:xfrm>
          <a:prstGeom prst="rect">
            <a:avLst/>
          </a:prstGeom>
          <a:solidFill>
            <a:schemeClr val="tx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占位符 50"/>
          <p:cNvSpPr>
            <a:spLocks noGrp="1"/>
          </p:cNvSpPr>
          <p:nvPr>
            <p:ph type="body" sz="quarter" idx="10" hasCustomPrompt="1"/>
          </p:nvPr>
        </p:nvSpPr>
        <p:spPr>
          <a:xfrm>
            <a:off x="-10706" y="2689225"/>
            <a:ext cx="12202706" cy="1181100"/>
          </a:xfrm>
          <a:prstGeom prst="rect">
            <a:avLst/>
          </a:prstGeom>
        </p:spPr>
        <p:txBody>
          <a:bodyPr/>
          <a:lstStyle>
            <a:lvl1pPr marL="0" indent="0" algn="ctr">
              <a:buNone/>
              <a:defRPr sz="8000" b="1">
                <a:solidFill>
                  <a:schemeClr val="bg1"/>
                </a:solidFill>
                <a:latin typeface="微软雅黑" panose="020B0503020204020204" pitchFamily="34" charset="-122"/>
                <a:ea typeface="微软雅黑" panose="020B0503020204020204" pitchFamily="34" charset="-122"/>
              </a:defRPr>
            </a:lvl1pPr>
            <a:lvl2pPr>
              <a:defRPr sz="4400" b="1">
                <a:solidFill>
                  <a:schemeClr val="bg1"/>
                </a:solidFill>
                <a:latin typeface="微软雅黑" panose="020B0503020204020204" pitchFamily="34" charset="-122"/>
                <a:ea typeface="微软雅黑" panose="020B0503020204020204" pitchFamily="34" charset="-122"/>
              </a:defRPr>
            </a:lvl2pPr>
            <a:lvl3pPr>
              <a:defRPr sz="4000" b="1">
                <a:solidFill>
                  <a:schemeClr val="bg1"/>
                </a:solidFill>
                <a:latin typeface="微软雅黑" panose="020B0503020204020204" pitchFamily="34" charset="-122"/>
                <a:ea typeface="微软雅黑" panose="020B0503020204020204" pitchFamily="34" charset="-122"/>
              </a:defRPr>
            </a:lvl3pPr>
            <a:lvl4pPr>
              <a:defRPr sz="3600" b="1">
                <a:solidFill>
                  <a:schemeClr val="bg1"/>
                </a:solidFill>
                <a:latin typeface="微软雅黑" panose="020B0503020204020204" pitchFamily="34" charset="-122"/>
                <a:ea typeface="微软雅黑" panose="020B0503020204020204" pitchFamily="34" charset="-122"/>
              </a:defRPr>
            </a:lvl4pPr>
            <a:lvl5pPr>
              <a:defRPr sz="3600" b="1">
                <a:solidFill>
                  <a:schemeClr val="bg1"/>
                </a:solidFill>
                <a:latin typeface="微软雅黑" panose="020B0503020204020204" pitchFamily="34" charset="-122"/>
                <a:ea typeface="微软雅黑" panose="020B0503020204020204" pitchFamily="34" charset="-122"/>
              </a:defRPr>
            </a:lvl5pPr>
          </a:lstStyle>
          <a:p>
            <a:pPr lvl="0"/>
            <a:r>
              <a:rPr lang="zh-CN" altLang="en-US" dirty="0"/>
              <a:t>这里输入章节标题</a:t>
            </a:r>
          </a:p>
        </p:txBody>
      </p:sp>
      <p:grpSp>
        <p:nvGrpSpPr>
          <p:cNvPr id="52" name="组合 51"/>
          <p:cNvGrpSpPr/>
          <p:nvPr userDrawn="1"/>
        </p:nvGrpSpPr>
        <p:grpSpPr>
          <a:xfrm>
            <a:off x="10220325" y="1287463"/>
            <a:ext cx="1239777" cy="388521"/>
            <a:chOff x="2571750" y="2305050"/>
            <a:chExt cx="7107238" cy="2227263"/>
          </a:xfrm>
          <a:solidFill>
            <a:srgbClr val="9C0C15"/>
          </a:solidFill>
        </p:grpSpPr>
        <p:sp>
          <p:nvSpPr>
            <p:cNvPr id="53"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65092" b="15294"/>
          <a:stretch>
            <a:fillRect/>
          </a:stretch>
        </p:blipFill>
        <p:spPr>
          <a:xfrm>
            <a:off x="-63501" y="0"/>
            <a:ext cx="4255933" cy="6858000"/>
          </a:xfrm>
          <a:prstGeom prst="rect">
            <a:avLst/>
          </a:prstGeom>
        </p:spPr>
      </p:pic>
      <p:sp>
        <p:nvSpPr>
          <p:cNvPr id="8" name="矩形 7"/>
          <p:cNvSpPr/>
          <p:nvPr userDrawn="1"/>
        </p:nvSpPr>
        <p:spPr>
          <a:xfrm>
            <a:off x="-1" y="0"/>
            <a:ext cx="3995879" cy="68580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a:stretch>
            <a:fillRect/>
          </a:stretch>
        </p:blipFill>
        <p:spPr>
          <a:xfrm>
            <a:off x="355691" y="-82146"/>
            <a:ext cx="3853006" cy="3700593"/>
          </a:xfrm>
          <a:prstGeom prst="rect">
            <a:avLst/>
          </a:prstGeom>
        </p:spPr>
      </p:pic>
      <p:grpSp>
        <p:nvGrpSpPr>
          <p:cNvPr id="10" name="组合 9"/>
          <p:cNvGrpSpPr/>
          <p:nvPr userDrawn="1"/>
        </p:nvGrpSpPr>
        <p:grpSpPr>
          <a:xfrm>
            <a:off x="10220325" y="512763"/>
            <a:ext cx="1239777" cy="388521"/>
            <a:chOff x="2571750" y="2305050"/>
            <a:chExt cx="7107238" cy="2227263"/>
          </a:xfrm>
          <a:solidFill>
            <a:srgbClr val="9C0C15"/>
          </a:solidFill>
        </p:grpSpPr>
        <p:sp>
          <p:nvSpPr>
            <p:cNvPr id="1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4" name="组合 73"/>
          <p:cNvGrpSpPr/>
          <p:nvPr userDrawn="1"/>
        </p:nvGrpSpPr>
        <p:grpSpPr>
          <a:xfrm>
            <a:off x="10220325" y="512763"/>
            <a:ext cx="1239777" cy="388521"/>
            <a:chOff x="2571750" y="2305050"/>
            <a:chExt cx="7107238" cy="2227263"/>
          </a:xfrm>
          <a:solidFill>
            <a:srgbClr val="9C0C15"/>
          </a:solidFill>
        </p:grpSpPr>
        <p:sp>
          <p:nvSpPr>
            <p:cNvPr id="75"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4" name="组合 73"/>
          <p:cNvGrpSpPr/>
          <p:nvPr userDrawn="1"/>
        </p:nvGrpSpPr>
        <p:grpSpPr>
          <a:xfrm>
            <a:off x="10220325" y="512763"/>
            <a:ext cx="1239777" cy="388521"/>
            <a:chOff x="2571750" y="2305050"/>
            <a:chExt cx="7107238" cy="2227263"/>
          </a:xfrm>
          <a:solidFill>
            <a:srgbClr val="9C0C15"/>
          </a:solidFill>
        </p:grpSpPr>
        <p:sp>
          <p:nvSpPr>
            <p:cNvPr id="75"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4" name="矩形 63"/>
          <p:cNvSpPr/>
          <p:nvPr userDrawn="1"/>
        </p:nvSpPr>
        <p:spPr>
          <a:xfrm>
            <a:off x="482600" y="1638109"/>
            <a:ext cx="7366000" cy="38891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7F7F7F"/>
              </a:solidFill>
              <a:effectLst/>
              <a:uLnTx/>
              <a:uFillTx/>
              <a:latin typeface="等线" panose="02010600030101010101" charset="-122"/>
              <a:ea typeface="等线" panose="02010600030101010101" charset="-122"/>
              <a:cs typeface="+mn-cs"/>
            </a:endParaRPr>
          </a:p>
        </p:txBody>
      </p:sp>
      <p:sp>
        <p:nvSpPr>
          <p:cNvPr id="71" name="任意多边形: 形状 70"/>
          <p:cNvSpPr>
            <a:spLocks noGrp="1"/>
          </p:cNvSpPr>
          <p:nvPr>
            <p:ph type="pic" sz="quarter" idx="10"/>
          </p:nvPr>
        </p:nvSpPr>
        <p:spPr>
          <a:xfrm>
            <a:off x="7848600" y="1637847"/>
            <a:ext cx="3733800" cy="3889170"/>
          </a:xfrm>
          <a:custGeom>
            <a:avLst/>
            <a:gdLst>
              <a:gd name="connsiteX0" fmla="*/ 0 w 3733800"/>
              <a:gd name="connsiteY0" fmla="*/ 0 h 3889170"/>
              <a:gd name="connsiteX1" fmla="*/ 3733800 w 3733800"/>
              <a:gd name="connsiteY1" fmla="*/ 0 h 3889170"/>
              <a:gd name="connsiteX2" fmla="*/ 3733800 w 3733800"/>
              <a:gd name="connsiteY2" fmla="*/ 3889170 h 3889170"/>
              <a:gd name="connsiteX3" fmla="*/ 0 w 3733800"/>
              <a:gd name="connsiteY3" fmla="*/ 3889170 h 3889170"/>
            </a:gdLst>
            <a:ahLst/>
            <a:cxnLst>
              <a:cxn ang="0">
                <a:pos x="connsiteX0" y="connsiteY0"/>
              </a:cxn>
              <a:cxn ang="0">
                <a:pos x="connsiteX1" y="connsiteY1"/>
              </a:cxn>
              <a:cxn ang="0">
                <a:pos x="connsiteX2" y="connsiteY2"/>
              </a:cxn>
              <a:cxn ang="0">
                <a:pos x="connsiteX3" y="connsiteY3"/>
              </a:cxn>
            </a:cxnLst>
            <a:rect l="l" t="t" r="r" b="b"/>
            <a:pathLst>
              <a:path w="3733800" h="3889170">
                <a:moveTo>
                  <a:pt x="0" y="0"/>
                </a:moveTo>
                <a:lnTo>
                  <a:pt x="3733800" y="0"/>
                </a:lnTo>
                <a:lnTo>
                  <a:pt x="3733800" y="3889170"/>
                </a:lnTo>
                <a:lnTo>
                  <a:pt x="0" y="3889170"/>
                </a:lnTo>
                <a:close/>
              </a:path>
            </a:pathLst>
          </a:custGeom>
        </p:spPr>
        <p:txBody>
          <a:bodyPr wrap="square">
            <a:noAutofit/>
          </a:bodyPr>
          <a:lstStyle/>
          <a:p>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文本占位符 2"/>
          <p:cNvSpPr>
            <a:spLocks noGrp="1"/>
          </p:cNvSpPr>
          <p:nvPr>
            <p:ph type="body" sz="quarter" idx="10" hasCustomPrompt="1"/>
          </p:nvPr>
        </p:nvSpPr>
        <p:spPr>
          <a:xfrm>
            <a:off x="1" y="659999"/>
            <a:ext cx="12192000" cy="441325"/>
          </a:xfrm>
          <a:prstGeom prst="rect">
            <a:avLst/>
          </a:prstGeom>
        </p:spPr>
        <p:txBody>
          <a:bodyPr/>
          <a:lstStyle>
            <a:lvl1pPr marL="0" indent="0" algn="ctr">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cxnSp>
        <p:nvCxnSpPr>
          <p:cNvPr id="3" name="直接连接符 2"/>
          <p:cNvCxnSpPr/>
          <p:nvPr userDrawn="1"/>
        </p:nvCxnSpPr>
        <p:spPr>
          <a:xfrm>
            <a:off x="5530850" y="1233817"/>
            <a:ext cx="11303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0" name="组合 69"/>
          <p:cNvGrpSpPr/>
          <p:nvPr userDrawn="1"/>
        </p:nvGrpSpPr>
        <p:grpSpPr>
          <a:xfrm>
            <a:off x="10220325" y="512763"/>
            <a:ext cx="1239777" cy="388521"/>
            <a:chOff x="2571750" y="2305050"/>
            <a:chExt cx="7107238" cy="2227263"/>
          </a:xfrm>
          <a:solidFill>
            <a:srgbClr val="9C0C15"/>
          </a:solidFill>
        </p:grpSpPr>
        <p:sp>
          <p:nvSpPr>
            <p:cNvPr id="7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69" name="矩形 68"/>
          <p:cNvSpPr/>
          <p:nvPr userDrawn="1"/>
        </p:nvSpPr>
        <p:spPr>
          <a:xfrm>
            <a:off x="0" y="6667501"/>
            <a:ext cx="12192000" cy="19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userDrawn="1"/>
        </p:nvGrpSpPr>
        <p:grpSpPr>
          <a:xfrm>
            <a:off x="10220325" y="512763"/>
            <a:ext cx="1239777" cy="388521"/>
            <a:chOff x="2571750" y="2305050"/>
            <a:chExt cx="7107238" cy="2227263"/>
          </a:xfrm>
          <a:solidFill>
            <a:srgbClr val="9C0C15"/>
          </a:solidFill>
        </p:grpSpPr>
        <p:sp>
          <p:nvSpPr>
            <p:cNvPr id="7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cxnSp>
        <p:nvCxnSpPr>
          <p:cNvPr id="3" name="直接连接符 2"/>
          <p:cNvCxnSpPr/>
          <p:nvPr userDrawn="1"/>
        </p:nvCxnSpPr>
        <p:spPr>
          <a:xfrm>
            <a:off x="-825500" y="6629400"/>
            <a:ext cx="13385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69" name="矩形 68"/>
          <p:cNvSpPr/>
          <p:nvPr userDrawn="1"/>
        </p:nvSpPr>
        <p:spPr>
          <a:xfrm>
            <a:off x="0" y="6604001"/>
            <a:ext cx="12192000"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userDrawn="1"/>
        </p:nvGrpSpPr>
        <p:grpSpPr>
          <a:xfrm>
            <a:off x="242426" y="663990"/>
            <a:ext cx="434926" cy="434926"/>
            <a:chOff x="226124" y="563587"/>
            <a:chExt cx="434926" cy="434926"/>
          </a:xfrm>
        </p:grpSpPr>
        <p:sp>
          <p:nvSpPr>
            <p:cNvPr id="71" name="椭圆 70"/>
            <p:cNvSpPr/>
            <p:nvPr/>
          </p:nvSpPr>
          <p:spPr bwMode="auto">
            <a:xfrm>
              <a:off x="226124" y="563587"/>
              <a:ext cx="434926" cy="434926"/>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72" name="Freeform 5"/>
            <p:cNvSpPr>
              <a:spLocks noEditPoints="1"/>
            </p:cNvSpPr>
            <p:nvPr userDrawn="1"/>
          </p:nvSpPr>
          <p:spPr bwMode="auto">
            <a:xfrm>
              <a:off x="285312" y="713677"/>
              <a:ext cx="316550" cy="192863"/>
            </a:xfrm>
            <a:custGeom>
              <a:avLst/>
              <a:gdLst>
                <a:gd name="T0" fmla="*/ 0 w 353"/>
                <a:gd name="T1" fmla="*/ 0 h 214"/>
                <a:gd name="T2" fmla="*/ 340 w 353"/>
                <a:gd name="T3" fmla="*/ 0 h 214"/>
                <a:gd name="T4" fmla="*/ 340 w 353"/>
                <a:gd name="T5" fmla="*/ 14 h 214"/>
                <a:gd name="T6" fmla="*/ 340 w 353"/>
                <a:gd name="T7" fmla="*/ 41 h 214"/>
                <a:gd name="T8" fmla="*/ 340 w 353"/>
                <a:gd name="T9" fmla="*/ 115 h 214"/>
                <a:gd name="T10" fmla="*/ 349 w 353"/>
                <a:gd name="T11" fmla="*/ 130 h 214"/>
                <a:gd name="T12" fmla="*/ 344 w 353"/>
                <a:gd name="T13" fmla="*/ 142 h 214"/>
                <a:gd name="T14" fmla="*/ 353 w 353"/>
                <a:gd name="T15" fmla="*/ 198 h 214"/>
                <a:gd name="T16" fmla="*/ 329 w 353"/>
                <a:gd name="T17" fmla="*/ 198 h 214"/>
                <a:gd name="T18" fmla="*/ 325 w 353"/>
                <a:gd name="T19" fmla="*/ 177 h 214"/>
                <a:gd name="T20" fmla="*/ 319 w 353"/>
                <a:gd name="T21" fmla="*/ 198 h 214"/>
                <a:gd name="T22" fmla="*/ 313 w 353"/>
                <a:gd name="T23" fmla="*/ 198 h 214"/>
                <a:gd name="T24" fmla="*/ 321 w 353"/>
                <a:gd name="T25" fmla="*/ 142 h 214"/>
                <a:gd name="T26" fmla="*/ 316 w 353"/>
                <a:gd name="T27" fmla="*/ 130 h 214"/>
                <a:gd name="T28" fmla="*/ 325 w 353"/>
                <a:gd name="T29" fmla="*/ 115 h 214"/>
                <a:gd name="T30" fmla="*/ 325 w 353"/>
                <a:gd name="T31" fmla="*/ 41 h 214"/>
                <a:gd name="T32" fmla="*/ 0 w 353"/>
                <a:gd name="T33" fmla="*/ 41 h 214"/>
                <a:gd name="T34" fmla="*/ 0 w 353"/>
                <a:gd name="T35" fmla="*/ 0 h 214"/>
                <a:gd name="T36" fmla="*/ 49 w 353"/>
                <a:gd name="T37" fmla="*/ 66 h 214"/>
                <a:gd name="T38" fmla="*/ 48 w 353"/>
                <a:gd name="T39" fmla="*/ 180 h 214"/>
                <a:gd name="T40" fmla="*/ 175 w 353"/>
                <a:gd name="T41" fmla="*/ 214 h 214"/>
                <a:gd name="T42" fmla="*/ 299 w 353"/>
                <a:gd name="T43" fmla="*/ 180 h 214"/>
                <a:gd name="T44" fmla="*/ 299 w 353"/>
                <a:gd name="T45" fmla="*/ 66 h 214"/>
                <a:gd name="T46" fmla="*/ 49 w 353"/>
                <a:gd name="T47" fmla="*/ 6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3" h="214">
                  <a:moveTo>
                    <a:pt x="0" y="0"/>
                  </a:moveTo>
                  <a:cubicBezTo>
                    <a:pt x="340" y="0"/>
                    <a:pt x="340" y="0"/>
                    <a:pt x="340" y="0"/>
                  </a:cubicBezTo>
                  <a:cubicBezTo>
                    <a:pt x="340" y="14"/>
                    <a:pt x="340" y="14"/>
                    <a:pt x="340" y="14"/>
                  </a:cubicBezTo>
                  <a:cubicBezTo>
                    <a:pt x="340" y="41"/>
                    <a:pt x="340" y="41"/>
                    <a:pt x="340" y="41"/>
                  </a:cubicBezTo>
                  <a:cubicBezTo>
                    <a:pt x="340" y="115"/>
                    <a:pt x="340" y="115"/>
                    <a:pt x="340" y="115"/>
                  </a:cubicBezTo>
                  <a:cubicBezTo>
                    <a:pt x="345" y="118"/>
                    <a:pt x="349" y="123"/>
                    <a:pt x="349" y="130"/>
                  </a:cubicBezTo>
                  <a:cubicBezTo>
                    <a:pt x="349" y="135"/>
                    <a:pt x="347" y="139"/>
                    <a:pt x="344" y="142"/>
                  </a:cubicBezTo>
                  <a:cubicBezTo>
                    <a:pt x="353" y="198"/>
                    <a:pt x="353" y="198"/>
                    <a:pt x="353" y="198"/>
                  </a:cubicBezTo>
                  <a:cubicBezTo>
                    <a:pt x="329" y="198"/>
                    <a:pt x="329" y="198"/>
                    <a:pt x="329" y="198"/>
                  </a:cubicBezTo>
                  <a:cubicBezTo>
                    <a:pt x="325" y="177"/>
                    <a:pt x="325" y="177"/>
                    <a:pt x="325" y="177"/>
                  </a:cubicBezTo>
                  <a:cubicBezTo>
                    <a:pt x="319" y="198"/>
                    <a:pt x="319" y="198"/>
                    <a:pt x="319" y="198"/>
                  </a:cubicBezTo>
                  <a:cubicBezTo>
                    <a:pt x="313" y="198"/>
                    <a:pt x="313" y="198"/>
                    <a:pt x="313" y="198"/>
                  </a:cubicBezTo>
                  <a:cubicBezTo>
                    <a:pt x="321" y="142"/>
                    <a:pt x="321" y="142"/>
                    <a:pt x="321" y="142"/>
                  </a:cubicBezTo>
                  <a:cubicBezTo>
                    <a:pt x="318" y="139"/>
                    <a:pt x="316" y="135"/>
                    <a:pt x="316" y="130"/>
                  </a:cubicBezTo>
                  <a:cubicBezTo>
                    <a:pt x="316" y="123"/>
                    <a:pt x="320" y="118"/>
                    <a:pt x="325" y="115"/>
                  </a:cubicBezTo>
                  <a:cubicBezTo>
                    <a:pt x="325" y="41"/>
                    <a:pt x="325" y="41"/>
                    <a:pt x="325" y="41"/>
                  </a:cubicBezTo>
                  <a:cubicBezTo>
                    <a:pt x="0" y="41"/>
                    <a:pt x="0" y="41"/>
                    <a:pt x="0" y="41"/>
                  </a:cubicBezTo>
                  <a:cubicBezTo>
                    <a:pt x="0" y="0"/>
                    <a:pt x="0" y="0"/>
                    <a:pt x="0" y="0"/>
                  </a:cubicBezTo>
                  <a:close/>
                  <a:moveTo>
                    <a:pt x="49" y="66"/>
                  </a:moveTo>
                  <a:cubicBezTo>
                    <a:pt x="48" y="180"/>
                    <a:pt x="48" y="180"/>
                    <a:pt x="48" y="180"/>
                  </a:cubicBezTo>
                  <a:cubicBezTo>
                    <a:pt x="98" y="179"/>
                    <a:pt x="138" y="194"/>
                    <a:pt x="175" y="214"/>
                  </a:cubicBezTo>
                  <a:cubicBezTo>
                    <a:pt x="206" y="191"/>
                    <a:pt x="246" y="178"/>
                    <a:pt x="299" y="180"/>
                  </a:cubicBezTo>
                  <a:cubicBezTo>
                    <a:pt x="299" y="142"/>
                    <a:pt x="299" y="104"/>
                    <a:pt x="299" y="66"/>
                  </a:cubicBezTo>
                  <a:lnTo>
                    <a:pt x="49" y="6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3" name="文本占位符 2"/>
          <p:cNvSpPr>
            <a:spLocks noGrp="1"/>
          </p:cNvSpPr>
          <p:nvPr>
            <p:ph type="body" sz="quarter" idx="10" hasCustomPrompt="1"/>
          </p:nvPr>
        </p:nvSpPr>
        <p:spPr>
          <a:xfrm>
            <a:off x="689712" y="657333"/>
            <a:ext cx="8656269" cy="441325"/>
          </a:xfrm>
          <a:prstGeom prst="rect">
            <a:avLst/>
          </a:prstGeom>
        </p:spPr>
        <p:txBody>
          <a:bodyPr/>
          <a:lstStyle>
            <a:lvl1pPr marL="0" indent="0">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sp>
        <p:nvSpPr>
          <p:cNvPr id="73" name="文本占位符 2"/>
          <p:cNvSpPr>
            <a:spLocks noGrp="1"/>
          </p:cNvSpPr>
          <p:nvPr>
            <p:ph type="body" sz="quarter" idx="11" hasCustomPrompt="1"/>
          </p:nvPr>
        </p:nvSpPr>
        <p:spPr>
          <a:xfrm>
            <a:off x="689712" y="1203433"/>
            <a:ext cx="8656269" cy="441325"/>
          </a:xfrm>
          <a:prstGeom prst="rect">
            <a:avLst/>
          </a:prstGeom>
        </p:spPr>
        <p:txBody>
          <a:bodyPr/>
          <a:lstStyle>
            <a:lvl1pPr marL="0" indent="0">
              <a:buNone/>
              <a:defRPr sz="2400" b="0">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grpSp>
        <p:nvGrpSpPr>
          <p:cNvPr id="134" name="组合 133"/>
          <p:cNvGrpSpPr/>
          <p:nvPr userDrawn="1"/>
        </p:nvGrpSpPr>
        <p:grpSpPr>
          <a:xfrm>
            <a:off x="10220325" y="512763"/>
            <a:ext cx="1239777" cy="388521"/>
            <a:chOff x="2571750" y="2305050"/>
            <a:chExt cx="7107238" cy="2227263"/>
          </a:xfrm>
          <a:solidFill>
            <a:srgbClr val="9C0C15"/>
          </a:solidFill>
        </p:grpSpPr>
        <p:sp>
          <p:nvSpPr>
            <p:cNvPr id="135"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2021/11/2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2021/11/2</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2021/11/2</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2021/11/2</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2021/11/2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cxnSp>
        <p:nvCxnSpPr>
          <p:cNvPr id="3" name="直接连接符 2"/>
          <p:cNvCxnSpPr/>
          <p:nvPr userDrawn="1"/>
        </p:nvCxnSpPr>
        <p:spPr>
          <a:xfrm>
            <a:off x="-624114" y="4905830"/>
            <a:ext cx="139482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图片 46"/>
          <p:cNvPicPr>
            <a:picLocks noChangeAspect="1"/>
          </p:cNvPicPr>
          <p:nvPr userDrawn="1"/>
        </p:nvPicPr>
        <p:blipFill rotWithShape="1">
          <a:blip r:embed="rId2">
            <a:extLst>
              <a:ext uri="{28A0092B-C50C-407E-A947-70E740481C1C}">
                <a14:useLocalDpi xmlns:a14="http://schemas.microsoft.com/office/drawing/2010/main" val="0"/>
              </a:ext>
            </a:extLst>
          </a:blip>
          <a:srcRect l="1474" t="33462" r="1274" b="30750"/>
          <a:stretch>
            <a:fillRect/>
          </a:stretch>
        </p:blipFill>
        <p:spPr>
          <a:xfrm>
            <a:off x="0" y="1847850"/>
            <a:ext cx="12192000" cy="2990850"/>
          </a:xfrm>
          <a:prstGeom prst="rect">
            <a:avLst/>
          </a:prstGeom>
        </p:spPr>
      </p:pic>
      <p:pic>
        <p:nvPicPr>
          <p:cNvPr id="48" name="图片 47"/>
          <p:cNvPicPr>
            <a:picLocks noChangeAspect="1"/>
          </p:cNvPicPr>
          <p:nvPr userDrawn="1"/>
        </p:nvPicPr>
        <p:blipFill rotWithShape="1">
          <a:blip r:embed="rId3" cstate="print">
            <a:extLst>
              <a:ext uri="{28A0092B-C50C-407E-A947-70E740481C1C}">
                <a14:useLocalDpi xmlns:a14="http://schemas.microsoft.com/office/drawing/2010/main" val="0"/>
              </a:ext>
            </a:extLst>
          </a:blip>
          <a:srcRect t="46086" b="17049"/>
          <a:stretch>
            <a:fillRect/>
          </a:stretch>
        </p:blipFill>
        <p:spPr>
          <a:xfrm>
            <a:off x="0" y="1878540"/>
            <a:ext cx="12192000" cy="2997201"/>
          </a:xfrm>
          <a:prstGeom prst="rect">
            <a:avLst/>
          </a:prstGeom>
        </p:spPr>
      </p:pic>
      <p:sp>
        <p:nvSpPr>
          <p:cNvPr id="49" name="矩形 48"/>
          <p:cNvSpPr/>
          <p:nvPr userDrawn="1"/>
        </p:nvSpPr>
        <p:spPr>
          <a:xfrm>
            <a:off x="0" y="1829470"/>
            <a:ext cx="12192000" cy="3046271"/>
          </a:xfrm>
          <a:prstGeom prst="rect">
            <a:avLst/>
          </a:prstGeom>
          <a:solidFill>
            <a:schemeClr val="tx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占位符 50"/>
          <p:cNvSpPr>
            <a:spLocks noGrp="1"/>
          </p:cNvSpPr>
          <p:nvPr>
            <p:ph type="body" sz="quarter" idx="10" hasCustomPrompt="1"/>
          </p:nvPr>
        </p:nvSpPr>
        <p:spPr>
          <a:xfrm>
            <a:off x="-10706" y="2689225"/>
            <a:ext cx="12202706" cy="1181100"/>
          </a:xfrm>
          <a:prstGeom prst="rect">
            <a:avLst/>
          </a:prstGeom>
        </p:spPr>
        <p:txBody>
          <a:bodyPr/>
          <a:lstStyle>
            <a:lvl1pPr marL="0" indent="0" algn="ctr">
              <a:buNone/>
              <a:defRPr sz="8000" b="1">
                <a:solidFill>
                  <a:schemeClr val="bg1"/>
                </a:solidFill>
                <a:latin typeface="微软雅黑" panose="020B0503020204020204" pitchFamily="34" charset="-122"/>
                <a:ea typeface="微软雅黑" panose="020B0503020204020204" pitchFamily="34" charset="-122"/>
              </a:defRPr>
            </a:lvl1pPr>
            <a:lvl2pPr>
              <a:defRPr sz="4400" b="1">
                <a:solidFill>
                  <a:schemeClr val="bg1"/>
                </a:solidFill>
                <a:latin typeface="微软雅黑" panose="020B0503020204020204" pitchFamily="34" charset="-122"/>
                <a:ea typeface="微软雅黑" panose="020B0503020204020204" pitchFamily="34" charset="-122"/>
              </a:defRPr>
            </a:lvl2pPr>
            <a:lvl3pPr>
              <a:defRPr sz="4000" b="1">
                <a:solidFill>
                  <a:schemeClr val="bg1"/>
                </a:solidFill>
                <a:latin typeface="微软雅黑" panose="020B0503020204020204" pitchFamily="34" charset="-122"/>
                <a:ea typeface="微软雅黑" panose="020B0503020204020204" pitchFamily="34" charset="-122"/>
              </a:defRPr>
            </a:lvl3pPr>
            <a:lvl4pPr>
              <a:defRPr sz="3600" b="1">
                <a:solidFill>
                  <a:schemeClr val="bg1"/>
                </a:solidFill>
                <a:latin typeface="微软雅黑" panose="020B0503020204020204" pitchFamily="34" charset="-122"/>
                <a:ea typeface="微软雅黑" panose="020B0503020204020204" pitchFamily="34" charset="-122"/>
              </a:defRPr>
            </a:lvl4pPr>
            <a:lvl5pPr>
              <a:defRPr sz="3600" b="1">
                <a:solidFill>
                  <a:schemeClr val="bg1"/>
                </a:solidFill>
                <a:latin typeface="微软雅黑" panose="020B0503020204020204" pitchFamily="34" charset="-122"/>
                <a:ea typeface="微软雅黑" panose="020B0503020204020204" pitchFamily="34" charset="-122"/>
              </a:defRPr>
            </a:lvl5pPr>
          </a:lstStyle>
          <a:p>
            <a:pPr lvl="0"/>
            <a:r>
              <a:rPr lang="zh-CN" altLang="en-US" dirty="0"/>
              <a:t>这里输入章节标题</a:t>
            </a:r>
          </a:p>
        </p:txBody>
      </p:sp>
      <p:grpSp>
        <p:nvGrpSpPr>
          <p:cNvPr id="52" name="组合 51"/>
          <p:cNvGrpSpPr/>
          <p:nvPr userDrawn="1"/>
        </p:nvGrpSpPr>
        <p:grpSpPr>
          <a:xfrm>
            <a:off x="10220325" y="1287463"/>
            <a:ext cx="1239777" cy="388521"/>
            <a:chOff x="2571750" y="2305050"/>
            <a:chExt cx="7107238" cy="2227263"/>
          </a:xfrm>
          <a:solidFill>
            <a:srgbClr val="9C0C15"/>
          </a:solidFill>
        </p:grpSpPr>
        <p:sp>
          <p:nvSpPr>
            <p:cNvPr id="53"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2021/11/2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2021/11/2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2021/11/2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4" name="组合 73"/>
          <p:cNvGrpSpPr/>
          <p:nvPr userDrawn="1"/>
        </p:nvGrpSpPr>
        <p:grpSpPr>
          <a:xfrm>
            <a:off x="10220325" y="512763"/>
            <a:ext cx="1239777" cy="388521"/>
            <a:chOff x="2571750" y="2305050"/>
            <a:chExt cx="7107238" cy="2227263"/>
          </a:xfrm>
          <a:solidFill>
            <a:srgbClr val="9C0C15"/>
          </a:solidFill>
        </p:grpSpPr>
        <p:sp>
          <p:nvSpPr>
            <p:cNvPr id="75"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4" name="组合 73"/>
          <p:cNvGrpSpPr/>
          <p:nvPr userDrawn="1"/>
        </p:nvGrpSpPr>
        <p:grpSpPr>
          <a:xfrm>
            <a:off x="10220325" y="512763"/>
            <a:ext cx="1239777" cy="388521"/>
            <a:chOff x="2571750" y="2305050"/>
            <a:chExt cx="7107238" cy="2227263"/>
          </a:xfrm>
          <a:solidFill>
            <a:srgbClr val="9C0C15"/>
          </a:solidFill>
        </p:grpSpPr>
        <p:sp>
          <p:nvSpPr>
            <p:cNvPr id="75"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4" name="矩形 63"/>
          <p:cNvSpPr/>
          <p:nvPr userDrawn="1"/>
        </p:nvSpPr>
        <p:spPr>
          <a:xfrm>
            <a:off x="482600" y="1638109"/>
            <a:ext cx="7366000" cy="38891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7F7F7F"/>
              </a:solidFill>
              <a:effectLst/>
              <a:uLnTx/>
              <a:uFillTx/>
              <a:latin typeface="等线" panose="02010600030101010101" charset="-122"/>
              <a:ea typeface="等线" panose="02010600030101010101" charset="-122"/>
              <a:cs typeface="+mn-cs"/>
            </a:endParaRPr>
          </a:p>
        </p:txBody>
      </p:sp>
      <p:sp>
        <p:nvSpPr>
          <p:cNvPr id="71" name="任意多边形: 形状 70"/>
          <p:cNvSpPr>
            <a:spLocks noGrp="1"/>
          </p:cNvSpPr>
          <p:nvPr>
            <p:ph type="pic" sz="quarter" idx="10"/>
          </p:nvPr>
        </p:nvSpPr>
        <p:spPr>
          <a:xfrm>
            <a:off x="7848600" y="1637847"/>
            <a:ext cx="3733800" cy="3889170"/>
          </a:xfrm>
          <a:custGeom>
            <a:avLst/>
            <a:gdLst>
              <a:gd name="connsiteX0" fmla="*/ 0 w 3733800"/>
              <a:gd name="connsiteY0" fmla="*/ 0 h 3889170"/>
              <a:gd name="connsiteX1" fmla="*/ 3733800 w 3733800"/>
              <a:gd name="connsiteY1" fmla="*/ 0 h 3889170"/>
              <a:gd name="connsiteX2" fmla="*/ 3733800 w 3733800"/>
              <a:gd name="connsiteY2" fmla="*/ 3889170 h 3889170"/>
              <a:gd name="connsiteX3" fmla="*/ 0 w 3733800"/>
              <a:gd name="connsiteY3" fmla="*/ 3889170 h 3889170"/>
            </a:gdLst>
            <a:ahLst/>
            <a:cxnLst>
              <a:cxn ang="0">
                <a:pos x="connsiteX0" y="connsiteY0"/>
              </a:cxn>
              <a:cxn ang="0">
                <a:pos x="connsiteX1" y="connsiteY1"/>
              </a:cxn>
              <a:cxn ang="0">
                <a:pos x="connsiteX2" y="connsiteY2"/>
              </a:cxn>
              <a:cxn ang="0">
                <a:pos x="connsiteX3" y="connsiteY3"/>
              </a:cxn>
            </a:cxnLst>
            <a:rect l="l" t="t" r="r" b="b"/>
            <a:pathLst>
              <a:path w="3733800" h="3889170">
                <a:moveTo>
                  <a:pt x="0" y="0"/>
                </a:moveTo>
                <a:lnTo>
                  <a:pt x="3733800" y="0"/>
                </a:lnTo>
                <a:lnTo>
                  <a:pt x="3733800" y="3889170"/>
                </a:lnTo>
                <a:lnTo>
                  <a:pt x="0" y="3889170"/>
                </a:lnTo>
                <a:close/>
              </a:path>
            </a:pathLst>
          </a:custGeom>
        </p:spPr>
        <p:txBody>
          <a:bodyPr wrap="square">
            <a:noAutofit/>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文本占位符 2"/>
          <p:cNvSpPr>
            <a:spLocks noGrp="1"/>
          </p:cNvSpPr>
          <p:nvPr>
            <p:ph type="body" sz="quarter" idx="10" hasCustomPrompt="1"/>
          </p:nvPr>
        </p:nvSpPr>
        <p:spPr>
          <a:xfrm>
            <a:off x="1" y="659999"/>
            <a:ext cx="12192000" cy="441325"/>
          </a:xfrm>
          <a:prstGeom prst="rect">
            <a:avLst/>
          </a:prstGeom>
        </p:spPr>
        <p:txBody>
          <a:bodyPr/>
          <a:lstStyle>
            <a:lvl1pPr marL="0" indent="0" algn="ctr">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cxnSp>
        <p:nvCxnSpPr>
          <p:cNvPr id="3" name="直接连接符 2"/>
          <p:cNvCxnSpPr/>
          <p:nvPr userDrawn="1"/>
        </p:nvCxnSpPr>
        <p:spPr>
          <a:xfrm>
            <a:off x="5530850" y="1233817"/>
            <a:ext cx="11303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0" name="组合 69"/>
          <p:cNvGrpSpPr/>
          <p:nvPr userDrawn="1"/>
        </p:nvGrpSpPr>
        <p:grpSpPr>
          <a:xfrm>
            <a:off x="10220325" y="512763"/>
            <a:ext cx="1239777" cy="388521"/>
            <a:chOff x="2571750" y="2305050"/>
            <a:chExt cx="7107238" cy="2227263"/>
          </a:xfrm>
          <a:solidFill>
            <a:srgbClr val="9C0C15"/>
          </a:solidFill>
        </p:grpSpPr>
        <p:sp>
          <p:nvSpPr>
            <p:cNvPr id="7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69" name="矩形 68"/>
          <p:cNvSpPr/>
          <p:nvPr userDrawn="1"/>
        </p:nvSpPr>
        <p:spPr>
          <a:xfrm>
            <a:off x="0" y="6667501"/>
            <a:ext cx="12192000" cy="19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userDrawn="1"/>
        </p:nvGrpSpPr>
        <p:grpSpPr>
          <a:xfrm>
            <a:off x="10220325" y="512763"/>
            <a:ext cx="1239777" cy="388521"/>
            <a:chOff x="2571750" y="2305050"/>
            <a:chExt cx="7107238" cy="2227263"/>
          </a:xfrm>
          <a:solidFill>
            <a:srgbClr val="9C0C15"/>
          </a:solidFill>
        </p:grpSpPr>
        <p:sp>
          <p:nvSpPr>
            <p:cNvPr id="7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cxnSp>
        <p:nvCxnSpPr>
          <p:cNvPr id="3" name="直接连接符 2"/>
          <p:cNvCxnSpPr/>
          <p:nvPr userDrawn="1"/>
        </p:nvCxnSpPr>
        <p:spPr>
          <a:xfrm>
            <a:off x="-825500" y="6629400"/>
            <a:ext cx="13385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69" name="矩形 68"/>
          <p:cNvSpPr/>
          <p:nvPr userDrawn="1"/>
        </p:nvSpPr>
        <p:spPr>
          <a:xfrm>
            <a:off x="0" y="6604001"/>
            <a:ext cx="12192000"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userDrawn="1"/>
        </p:nvGrpSpPr>
        <p:grpSpPr>
          <a:xfrm>
            <a:off x="242426" y="663990"/>
            <a:ext cx="434926" cy="434926"/>
            <a:chOff x="226124" y="563587"/>
            <a:chExt cx="434926" cy="434926"/>
          </a:xfrm>
        </p:grpSpPr>
        <p:sp>
          <p:nvSpPr>
            <p:cNvPr id="71" name="椭圆 70"/>
            <p:cNvSpPr/>
            <p:nvPr/>
          </p:nvSpPr>
          <p:spPr bwMode="auto">
            <a:xfrm>
              <a:off x="226124" y="563587"/>
              <a:ext cx="434926" cy="434926"/>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72" name="Freeform 5"/>
            <p:cNvSpPr>
              <a:spLocks noEditPoints="1"/>
            </p:cNvSpPr>
            <p:nvPr userDrawn="1"/>
          </p:nvSpPr>
          <p:spPr bwMode="auto">
            <a:xfrm>
              <a:off x="285312" y="713677"/>
              <a:ext cx="316550" cy="192863"/>
            </a:xfrm>
            <a:custGeom>
              <a:avLst/>
              <a:gdLst>
                <a:gd name="T0" fmla="*/ 0 w 353"/>
                <a:gd name="T1" fmla="*/ 0 h 214"/>
                <a:gd name="T2" fmla="*/ 340 w 353"/>
                <a:gd name="T3" fmla="*/ 0 h 214"/>
                <a:gd name="T4" fmla="*/ 340 w 353"/>
                <a:gd name="T5" fmla="*/ 14 h 214"/>
                <a:gd name="T6" fmla="*/ 340 w 353"/>
                <a:gd name="T7" fmla="*/ 41 h 214"/>
                <a:gd name="T8" fmla="*/ 340 w 353"/>
                <a:gd name="T9" fmla="*/ 115 h 214"/>
                <a:gd name="T10" fmla="*/ 349 w 353"/>
                <a:gd name="T11" fmla="*/ 130 h 214"/>
                <a:gd name="T12" fmla="*/ 344 w 353"/>
                <a:gd name="T13" fmla="*/ 142 h 214"/>
                <a:gd name="T14" fmla="*/ 353 w 353"/>
                <a:gd name="T15" fmla="*/ 198 h 214"/>
                <a:gd name="T16" fmla="*/ 329 w 353"/>
                <a:gd name="T17" fmla="*/ 198 h 214"/>
                <a:gd name="T18" fmla="*/ 325 w 353"/>
                <a:gd name="T19" fmla="*/ 177 h 214"/>
                <a:gd name="T20" fmla="*/ 319 w 353"/>
                <a:gd name="T21" fmla="*/ 198 h 214"/>
                <a:gd name="T22" fmla="*/ 313 w 353"/>
                <a:gd name="T23" fmla="*/ 198 h 214"/>
                <a:gd name="T24" fmla="*/ 321 w 353"/>
                <a:gd name="T25" fmla="*/ 142 h 214"/>
                <a:gd name="T26" fmla="*/ 316 w 353"/>
                <a:gd name="T27" fmla="*/ 130 h 214"/>
                <a:gd name="T28" fmla="*/ 325 w 353"/>
                <a:gd name="T29" fmla="*/ 115 h 214"/>
                <a:gd name="T30" fmla="*/ 325 w 353"/>
                <a:gd name="T31" fmla="*/ 41 h 214"/>
                <a:gd name="T32" fmla="*/ 0 w 353"/>
                <a:gd name="T33" fmla="*/ 41 h 214"/>
                <a:gd name="T34" fmla="*/ 0 w 353"/>
                <a:gd name="T35" fmla="*/ 0 h 214"/>
                <a:gd name="T36" fmla="*/ 49 w 353"/>
                <a:gd name="T37" fmla="*/ 66 h 214"/>
                <a:gd name="T38" fmla="*/ 48 w 353"/>
                <a:gd name="T39" fmla="*/ 180 h 214"/>
                <a:gd name="T40" fmla="*/ 175 w 353"/>
                <a:gd name="T41" fmla="*/ 214 h 214"/>
                <a:gd name="T42" fmla="*/ 299 w 353"/>
                <a:gd name="T43" fmla="*/ 180 h 214"/>
                <a:gd name="T44" fmla="*/ 299 w 353"/>
                <a:gd name="T45" fmla="*/ 66 h 214"/>
                <a:gd name="T46" fmla="*/ 49 w 353"/>
                <a:gd name="T47" fmla="*/ 6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3" h="214">
                  <a:moveTo>
                    <a:pt x="0" y="0"/>
                  </a:moveTo>
                  <a:cubicBezTo>
                    <a:pt x="340" y="0"/>
                    <a:pt x="340" y="0"/>
                    <a:pt x="340" y="0"/>
                  </a:cubicBezTo>
                  <a:cubicBezTo>
                    <a:pt x="340" y="14"/>
                    <a:pt x="340" y="14"/>
                    <a:pt x="340" y="14"/>
                  </a:cubicBezTo>
                  <a:cubicBezTo>
                    <a:pt x="340" y="41"/>
                    <a:pt x="340" y="41"/>
                    <a:pt x="340" y="41"/>
                  </a:cubicBezTo>
                  <a:cubicBezTo>
                    <a:pt x="340" y="115"/>
                    <a:pt x="340" y="115"/>
                    <a:pt x="340" y="115"/>
                  </a:cubicBezTo>
                  <a:cubicBezTo>
                    <a:pt x="345" y="118"/>
                    <a:pt x="349" y="123"/>
                    <a:pt x="349" y="130"/>
                  </a:cubicBezTo>
                  <a:cubicBezTo>
                    <a:pt x="349" y="135"/>
                    <a:pt x="347" y="139"/>
                    <a:pt x="344" y="142"/>
                  </a:cubicBezTo>
                  <a:cubicBezTo>
                    <a:pt x="353" y="198"/>
                    <a:pt x="353" y="198"/>
                    <a:pt x="353" y="198"/>
                  </a:cubicBezTo>
                  <a:cubicBezTo>
                    <a:pt x="329" y="198"/>
                    <a:pt x="329" y="198"/>
                    <a:pt x="329" y="198"/>
                  </a:cubicBezTo>
                  <a:cubicBezTo>
                    <a:pt x="325" y="177"/>
                    <a:pt x="325" y="177"/>
                    <a:pt x="325" y="177"/>
                  </a:cubicBezTo>
                  <a:cubicBezTo>
                    <a:pt x="319" y="198"/>
                    <a:pt x="319" y="198"/>
                    <a:pt x="319" y="198"/>
                  </a:cubicBezTo>
                  <a:cubicBezTo>
                    <a:pt x="313" y="198"/>
                    <a:pt x="313" y="198"/>
                    <a:pt x="313" y="198"/>
                  </a:cubicBezTo>
                  <a:cubicBezTo>
                    <a:pt x="321" y="142"/>
                    <a:pt x="321" y="142"/>
                    <a:pt x="321" y="142"/>
                  </a:cubicBezTo>
                  <a:cubicBezTo>
                    <a:pt x="318" y="139"/>
                    <a:pt x="316" y="135"/>
                    <a:pt x="316" y="130"/>
                  </a:cubicBezTo>
                  <a:cubicBezTo>
                    <a:pt x="316" y="123"/>
                    <a:pt x="320" y="118"/>
                    <a:pt x="325" y="115"/>
                  </a:cubicBezTo>
                  <a:cubicBezTo>
                    <a:pt x="325" y="41"/>
                    <a:pt x="325" y="41"/>
                    <a:pt x="325" y="41"/>
                  </a:cubicBezTo>
                  <a:cubicBezTo>
                    <a:pt x="0" y="41"/>
                    <a:pt x="0" y="41"/>
                    <a:pt x="0" y="41"/>
                  </a:cubicBezTo>
                  <a:cubicBezTo>
                    <a:pt x="0" y="0"/>
                    <a:pt x="0" y="0"/>
                    <a:pt x="0" y="0"/>
                  </a:cubicBezTo>
                  <a:close/>
                  <a:moveTo>
                    <a:pt x="49" y="66"/>
                  </a:moveTo>
                  <a:cubicBezTo>
                    <a:pt x="48" y="180"/>
                    <a:pt x="48" y="180"/>
                    <a:pt x="48" y="180"/>
                  </a:cubicBezTo>
                  <a:cubicBezTo>
                    <a:pt x="98" y="179"/>
                    <a:pt x="138" y="194"/>
                    <a:pt x="175" y="214"/>
                  </a:cubicBezTo>
                  <a:cubicBezTo>
                    <a:pt x="206" y="191"/>
                    <a:pt x="246" y="178"/>
                    <a:pt x="299" y="180"/>
                  </a:cubicBezTo>
                  <a:cubicBezTo>
                    <a:pt x="299" y="142"/>
                    <a:pt x="299" y="104"/>
                    <a:pt x="299" y="66"/>
                  </a:cubicBezTo>
                  <a:lnTo>
                    <a:pt x="49" y="6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3" name="文本占位符 2"/>
          <p:cNvSpPr>
            <a:spLocks noGrp="1"/>
          </p:cNvSpPr>
          <p:nvPr>
            <p:ph type="body" sz="quarter" idx="10" hasCustomPrompt="1"/>
          </p:nvPr>
        </p:nvSpPr>
        <p:spPr>
          <a:xfrm>
            <a:off x="689712" y="657333"/>
            <a:ext cx="8656269" cy="441325"/>
          </a:xfrm>
          <a:prstGeom prst="rect">
            <a:avLst/>
          </a:prstGeom>
        </p:spPr>
        <p:txBody>
          <a:bodyPr/>
          <a:lstStyle>
            <a:lvl1pPr marL="0" indent="0">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sp>
        <p:nvSpPr>
          <p:cNvPr id="73" name="文本占位符 2"/>
          <p:cNvSpPr>
            <a:spLocks noGrp="1"/>
          </p:cNvSpPr>
          <p:nvPr>
            <p:ph type="body" sz="quarter" idx="11" hasCustomPrompt="1"/>
          </p:nvPr>
        </p:nvSpPr>
        <p:spPr>
          <a:xfrm>
            <a:off x="689712" y="1203433"/>
            <a:ext cx="8656269" cy="441325"/>
          </a:xfrm>
          <a:prstGeom prst="rect">
            <a:avLst/>
          </a:prstGeom>
        </p:spPr>
        <p:txBody>
          <a:bodyPr/>
          <a:lstStyle>
            <a:lvl1pPr marL="0" indent="0">
              <a:buNone/>
              <a:defRPr sz="2400" b="0">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grpSp>
        <p:nvGrpSpPr>
          <p:cNvPr id="134" name="组合 133"/>
          <p:cNvGrpSpPr/>
          <p:nvPr userDrawn="1"/>
        </p:nvGrpSpPr>
        <p:grpSpPr>
          <a:xfrm>
            <a:off x="10220325" y="512763"/>
            <a:ext cx="1239777" cy="388521"/>
            <a:chOff x="2571750" y="2305050"/>
            <a:chExt cx="7107238" cy="2227263"/>
          </a:xfrm>
          <a:solidFill>
            <a:srgbClr val="9C0C15"/>
          </a:solidFill>
        </p:grpSpPr>
        <p:sp>
          <p:nvSpPr>
            <p:cNvPr id="135"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2021/11/2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53654" y="87728"/>
            <a:ext cx="10907641" cy="3416320"/>
          </a:xfrm>
          <a:prstGeom prst="rect">
            <a:avLst/>
          </a:prstGeom>
          <a:noFill/>
        </p:spPr>
        <p:txBody>
          <a:bodyPr wrap="square" rtlCol="0">
            <a:spAutoFit/>
          </a:bodyPr>
          <a:lstStyle/>
          <a:p>
            <a:pPr algn="ctr">
              <a:lnSpc>
                <a:spcPct val="150000"/>
              </a:lnSpc>
            </a:pPr>
            <a:endParaRPr lang="en-US" altLang="zh-CN" sz="7200" b="1" dirty="0" smtClean="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7200" b="1" dirty="0" smtClean="0">
                <a:solidFill>
                  <a:schemeClr val="bg1"/>
                </a:solidFill>
                <a:latin typeface="微软雅黑" panose="020B0503020204020204" pitchFamily="34" charset="-122"/>
                <a:ea typeface="微软雅黑" panose="020B0503020204020204" pitchFamily="34" charset="-122"/>
              </a:rPr>
              <a:t>共识算法</a:t>
            </a:r>
            <a:endParaRPr lang="en-US" altLang="zh-CN" sz="72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1955" y="758712"/>
            <a:ext cx="3374642" cy="954107"/>
          </a:xfrm>
          <a:prstGeom prst="rect">
            <a:avLst/>
          </a:prstGeom>
        </p:spPr>
        <p:txBody>
          <a:bodyPr wrap="none">
            <a:spAutoFit/>
          </a:bodyPr>
          <a:lstStyle/>
          <a:p>
            <a:r>
              <a:rPr lang="en-US" altLang="zh-CN" sz="2800" dirty="0" smtClean="0">
                <a:solidFill>
                  <a:srgbClr val="9B0D14"/>
                </a:solidFill>
                <a:latin typeface="华文中宋" panose="02010600040101010101" pitchFamily="2" charset="-122"/>
                <a:ea typeface="华文中宋" panose="02010600040101010101" pitchFamily="2" charset="-122"/>
              </a:rPr>
              <a:t>1.1.</a:t>
            </a:r>
            <a:r>
              <a:rPr lang="zh-CN" altLang="en-US" sz="2800" dirty="0">
                <a:solidFill>
                  <a:srgbClr val="9B0D14"/>
                </a:solidFill>
                <a:latin typeface="华文中宋" panose="02010600040101010101" pitchFamily="2" charset="-122"/>
                <a:ea typeface="华文中宋" panose="02010600040101010101" pitchFamily="2" charset="-122"/>
              </a:rPr>
              <a:t>工作量证明函数</a:t>
            </a:r>
          </a:p>
          <a:p>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5" name="文本框 4"/>
          <p:cNvSpPr txBox="1"/>
          <p:nvPr/>
        </p:nvSpPr>
        <p:spPr>
          <a:xfrm>
            <a:off x="251284" y="1610487"/>
            <a:ext cx="6808631" cy="1477328"/>
          </a:xfrm>
          <a:prstGeom prst="rect">
            <a:avLst/>
          </a:prstGeom>
          <a:noFill/>
        </p:spPr>
        <p:txBody>
          <a:bodyPr wrap="square" rtlCol="0">
            <a:spAutoFit/>
          </a:bodyPr>
          <a:lstStyle/>
          <a:p>
            <a:pPr lvl="1">
              <a:lnSpc>
                <a:spcPct val="150000"/>
              </a:lnSpc>
            </a:pPr>
            <a:r>
              <a:rPr lang="en-US" altLang="zh-CN" sz="2000" b="1" dirty="0" smtClean="0">
                <a:solidFill>
                  <a:schemeClr val="accent4">
                    <a:lumMod val="10000"/>
                  </a:schemeClr>
                </a:solidFill>
                <a:latin typeface="华文楷体" panose="02010600040101010101" pitchFamily="2" charset="-122"/>
                <a:ea typeface="华文楷体" panose="02010600040101010101" pitchFamily="2" charset="-122"/>
              </a:rPr>
              <a:t>1.</a:t>
            </a:r>
            <a:r>
              <a:rPr lang="zh-CN" altLang="en-US" sz="2000" b="1" dirty="0">
                <a:solidFill>
                  <a:schemeClr val="accent4">
                    <a:lumMod val="10000"/>
                  </a:schemeClr>
                </a:solidFill>
                <a:latin typeface="华文楷体" panose="02010600040101010101" pitchFamily="2" charset="-122"/>
                <a:ea typeface="华文楷体" panose="02010600040101010101" pitchFamily="2" charset="-122"/>
              </a:rPr>
              <a:t>输入</a:t>
            </a:r>
            <a:r>
              <a:rPr lang="en-US" altLang="zh-CN" sz="2000" b="1" dirty="0">
                <a:solidFill>
                  <a:schemeClr val="accent4">
                    <a:lumMod val="10000"/>
                  </a:schemeClr>
                </a:solidFill>
                <a:latin typeface="华文楷体" panose="02010600040101010101" pitchFamily="2" charset="-122"/>
                <a:ea typeface="华文楷体" panose="02010600040101010101" pitchFamily="2" charset="-122"/>
              </a:rPr>
              <a:t>x</a:t>
            </a:r>
            <a:r>
              <a:rPr lang="zh-CN" altLang="en-US" sz="2000" b="1" dirty="0">
                <a:solidFill>
                  <a:schemeClr val="accent4">
                    <a:lumMod val="10000"/>
                  </a:schemeClr>
                </a:solidFill>
                <a:latin typeface="华文楷体" panose="02010600040101010101" pitchFamily="2" charset="-122"/>
                <a:ea typeface="华文楷体" panose="02010600040101010101" pitchFamily="2" charset="-122"/>
              </a:rPr>
              <a:t>可以是任意长度的</a:t>
            </a:r>
            <a:r>
              <a:rPr lang="zh-CN" altLang="en-US" sz="2000" b="1" dirty="0" smtClean="0">
                <a:solidFill>
                  <a:schemeClr val="accent4">
                    <a:lumMod val="10000"/>
                  </a:schemeClr>
                </a:solidFill>
                <a:latin typeface="华文楷体" panose="02010600040101010101" pitchFamily="2" charset="-122"/>
                <a:ea typeface="华文楷体" panose="02010600040101010101" pitchFamily="2" charset="-122"/>
              </a:rPr>
              <a:t>字符串</a:t>
            </a:r>
            <a:endParaRPr lang="en-US" altLang="zh-CN" sz="2000" b="1" dirty="0" smtClean="0">
              <a:solidFill>
                <a:schemeClr val="accent4">
                  <a:lumMod val="10000"/>
                </a:schemeClr>
              </a:solidFill>
              <a:latin typeface="华文楷体" panose="02010600040101010101" pitchFamily="2" charset="-122"/>
              <a:ea typeface="华文楷体" panose="02010600040101010101" pitchFamily="2" charset="-122"/>
            </a:endParaRPr>
          </a:p>
          <a:p>
            <a:pPr lvl="1">
              <a:lnSpc>
                <a:spcPct val="150000"/>
              </a:lnSpc>
            </a:pPr>
            <a:r>
              <a:rPr lang="en-US" altLang="zh-CN" sz="2000" b="1" dirty="0" smtClean="0">
                <a:solidFill>
                  <a:schemeClr val="accent4">
                    <a:lumMod val="10000"/>
                  </a:schemeClr>
                </a:solidFill>
                <a:latin typeface="华文楷体" panose="02010600040101010101" pitchFamily="2" charset="-122"/>
                <a:ea typeface="华文楷体" panose="02010600040101010101" pitchFamily="2" charset="-122"/>
              </a:rPr>
              <a:t>2.</a:t>
            </a:r>
            <a:r>
              <a:rPr lang="zh-CN" altLang="en-US" sz="2000" b="1" dirty="0" smtClean="0">
                <a:solidFill>
                  <a:schemeClr val="accent4">
                    <a:lumMod val="10000"/>
                  </a:schemeClr>
                </a:solidFill>
                <a:latin typeface="华文楷体" panose="02010600040101010101" pitchFamily="2" charset="-122"/>
                <a:ea typeface="华文楷体" panose="02010600040101010101" pitchFamily="2" charset="-122"/>
              </a:rPr>
              <a:t>输出</a:t>
            </a:r>
            <a:r>
              <a:rPr lang="zh-CN" altLang="en-US" sz="2000" b="1" dirty="0">
                <a:solidFill>
                  <a:schemeClr val="accent4">
                    <a:lumMod val="10000"/>
                  </a:schemeClr>
                </a:solidFill>
                <a:latin typeface="华文楷体" panose="02010600040101010101" pitchFamily="2" charset="-122"/>
                <a:ea typeface="华文楷体" panose="02010600040101010101" pitchFamily="2" charset="-122"/>
              </a:rPr>
              <a:t>结果即</a:t>
            </a:r>
            <a:r>
              <a:rPr lang="en-US" altLang="zh-CN" sz="2000" b="1" dirty="0">
                <a:solidFill>
                  <a:schemeClr val="accent4">
                    <a:lumMod val="10000"/>
                  </a:schemeClr>
                </a:solidFill>
                <a:latin typeface="华文楷体" panose="02010600040101010101" pitchFamily="2" charset="-122"/>
                <a:ea typeface="华文楷体" panose="02010600040101010101" pitchFamily="2" charset="-122"/>
              </a:rPr>
              <a:t>H(x)</a:t>
            </a:r>
            <a:r>
              <a:rPr lang="zh-CN" altLang="en-US" sz="2000" b="1" dirty="0">
                <a:solidFill>
                  <a:schemeClr val="accent4">
                    <a:lumMod val="10000"/>
                  </a:schemeClr>
                </a:solidFill>
                <a:latin typeface="华文楷体" panose="02010600040101010101" pitchFamily="2" charset="-122"/>
                <a:ea typeface="华文楷体" panose="02010600040101010101" pitchFamily="2" charset="-122"/>
              </a:rPr>
              <a:t>的长度是固定的</a:t>
            </a:r>
          </a:p>
          <a:p>
            <a:pPr lvl="1">
              <a:lnSpc>
                <a:spcPct val="150000"/>
              </a:lnSpc>
            </a:pPr>
            <a:r>
              <a:rPr lang="en-US" altLang="zh-CN" sz="2000" b="1" dirty="0" smtClean="0">
                <a:solidFill>
                  <a:schemeClr val="accent4">
                    <a:lumMod val="10000"/>
                  </a:schemeClr>
                </a:solidFill>
                <a:latin typeface="华文楷体" panose="02010600040101010101" pitchFamily="2" charset="-122"/>
                <a:ea typeface="华文楷体" panose="02010600040101010101" pitchFamily="2" charset="-122"/>
              </a:rPr>
              <a:t>3.</a:t>
            </a:r>
            <a:r>
              <a:rPr lang="zh-CN" altLang="en-US" sz="2000" b="1" dirty="0" smtClean="0">
                <a:solidFill>
                  <a:schemeClr val="accent4">
                    <a:lumMod val="10000"/>
                  </a:schemeClr>
                </a:solidFill>
                <a:latin typeface="华文楷体" panose="02010600040101010101" pitchFamily="2" charset="-122"/>
                <a:ea typeface="华文楷体" panose="02010600040101010101" pitchFamily="2" charset="-122"/>
              </a:rPr>
              <a:t>计算</a:t>
            </a:r>
            <a:r>
              <a:rPr lang="en-US" altLang="zh-CN" sz="2000" b="1" dirty="0">
                <a:solidFill>
                  <a:schemeClr val="accent4">
                    <a:lumMod val="10000"/>
                  </a:schemeClr>
                </a:solidFill>
                <a:latin typeface="华文楷体" panose="02010600040101010101" pitchFamily="2" charset="-122"/>
                <a:ea typeface="华文楷体" panose="02010600040101010101" pitchFamily="2" charset="-122"/>
              </a:rPr>
              <a:t>H(x)</a:t>
            </a:r>
            <a:r>
              <a:rPr lang="zh-CN" altLang="en-US" sz="2000" b="1" dirty="0">
                <a:solidFill>
                  <a:schemeClr val="accent4">
                    <a:lumMod val="10000"/>
                  </a:schemeClr>
                </a:solidFill>
                <a:latin typeface="华文楷体" panose="02010600040101010101" pitchFamily="2" charset="-122"/>
                <a:ea typeface="华文楷体" panose="02010600040101010101" pitchFamily="2" charset="-122"/>
              </a:rPr>
              <a:t>的过程是高效</a:t>
            </a:r>
            <a:r>
              <a:rPr lang="zh-CN" altLang="en-US" sz="2000" b="1" dirty="0" smtClean="0">
                <a:solidFill>
                  <a:schemeClr val="accent4">
                    <a:lumMod val="10000"/>
                  </a:schemeClr>
                </a:solidFill>
                <a:latin typeface="华文楷体" panose="02010600040101010101" pitchFamily="2" charset="-122"/>
                <a:ea typeface="华文楷体" panose="02010600040101010101" pitchFamily="2" charset="-122"/>
              </a:rPr>
              <a:t>的</a:t>
            </a:r>
            <a:endParaRPr lang="en-US" altLang="zh-CN" sz="2000" b="1" dirty="0" smtClean="0">
              <a:solidFill>
                <a:schemeClr val="accent4">
                  <a:lumMod val="10000"/>
                </a:schemeClr>
              </a:solidFill>
              <a:latin typeface="华文楷体" panose="02010600040101010101" pitchFamily="2" charset="-122"/>
              <a:ea typeface="华文楷体" panose="02010600040101010101" pitchFamily="2" charset="-122"/>
            </a:endParaRPr>
          </a:p>
        </p:txBody>
      </p:sp>
      <p:sp>
        <p:nvSpPr>
          <p:cNvPr id="4" name="矩形 3"/>
          <p:cNvSpPr/>
          <p:nvPr/>
        </p:nvSpPr>
        <p:spPr>
          <a:xfrm>
            <a:off x="5567835" y="943478"/>
            <a:ext cx="6096000" cy="4468018"/>
          </a:xfrm>
          <a:prstGeom prst="rect">
            <a:avLst/>
          </a:prstGeom>
        </p:spPr>
        <p:txBody>
          <a:bodyPr>
            <a:spAutoFit/>
          </a:bodyPr>
          <a:lstStyle/>
          <a:p>
            <a:r>
              <a:rPr lang="zh-CN" altLang="en-US" sz="2400" dirty="0"/>
              <a:t>免碰撞，即不会出现输入</a:t>
            </a:r>
            <a:r>
              <a:rPr lang="en-US" altLang="zh-CN" sz="2400" dirty="0" err="1"/>
              <a:t>x≠y</a:t>
            </a:r>
            <a:r>
              <a:rPr lang="zh-CN" altLang="en-US" sz="2400" dirty="0"/>
              <a:t>，但是</a:t>
            </a:r>
            <a:r>
              <a:rPr lang="en-US" altLang="zh-CN" sz="2400" dirty="0"/>
              <a:t>H(x)=H(y)</a:t>
            </a:r>
            <a:br>
              <a:rPr lang="en-US" altLang="zh-CN" sz="2400" dirty="0"/>
            </a:br>
            <a:endParaRPr lang="en-US" altLang="zh-CN" sz="2400" dirty="0" smtClean="0"/>
          </a:p>
          <a:p>
            <a:pPr>
              <a:lnSpc>
                <a:spcPct val="150000"/>
              </a:lnSpc>
            </a:pPr>
            <a:r>
              <a:rPr lang="zh-CN" altLang="en-US" sz="2400" dirty="0" smtClean="0"/>
              <a:t>其实</a:t>
            </a:r>
            <a:r>
              <a:rPr lang="zh-CN" altLang="en-US" sz="2400" dirty="0"/>
              <a:t>这个特点在理论上并不</a:t>
            </a:r>
            <a:r>
              <a:rPr lang="zh-CN" altLang="en-US" sz="2400" dirty="0" smtClean="0"/>
              <a:t>成立</a:t>
            </a:r>
            <a:endParaRPr lang="en-US" altLang="zh-CN" sz="2400" dirty="0" smtClean="0"/>
          </a:p>
          <a:p>
            <a:pPr>
              <a:lnSpc>
                <a:spcPct val="150000"/>
              </a:lnSpc>
            </a:pPr>
            <a:r>
              <a:rPr lang="zh-CN" altLang="en-US" sz="2400" dirty="0" smtClean="0"/>
              <a:t>比如</a:t>
            </a:r>
            <a:r>
              <a:rPr lang="zh-CN" altLang="en-US" sz="2400" dirty="0"/>
              <a:t>，比特币使用的</a:t>
            </a:r>
            <a:r>
              <a:rPr lang="en-US" altLang="zh-CN" sz="2400" dirty="0"/>
              <a:t>SHA256</a:t>
            </a:r>
            <a:r>
              <a:rPr lang="zh-CN" altLang="en-US" sz="2400" dirty="0"/>
              <a:t>算法，会有</a:t>
            </a:r>
            <a:r>
              <a:rPr lang="en-US" altLang="zh-CN" sz="2400" dirty="0"/>
              <a:t>2^256 </a:t>
            </a:r>
            <a:r>
              <a:rPr lang="zh-CN" altLang="en-US" sz="2400" dirty="0"/>
              <a:t>种</a:t>
            </a:r>
            <a:r>
              <a:rPr lang="zh-CN" altLang="en-US" sz="2400" dirty="0" smtClean="0"/>
              <a:t>输出</a:t>
            </a:r>
            <a:endParaRPr lang="en-US" altLang="zh-CN" sz="2400" dirty="0" smtClean="0"/>
          </a:p>
          <a:p>
            <a:pPr>
              <a:lnSpc>
                <a:spcPct val="150000"/>
              </a:lnSpc>
            </a:pPr>
            <a:r>
              <a:rPr lang="zh-CN" altLang="en-US" sz="2400" dirty="0" smtClean="0"/>
              <a:t>如果</a:t>
            </a:r>
            <a:r>
              <a:rPr lang="zh-CN" altLang="en-US" sz="2400" dirty="0"/>
              <a:t>我们进行</a:t>
            </a:r>
            <a:r>
              <a:rPr lang="en-US" altLang="zh-CN" sz="2400" dirty="0"/>
              <a:t>2^256 +1</a:t>
            </a:r>
            <a:r>
              <a:rPr lang="zh-CN" altLang="en-US" sz="2400" dirty="0"/>
              <a:t>次输入，那么必然会产生一次碰撞</a:t>
            </a:r>
            <a:r>
              <a:rPr lang="zh-CN" altLang="en-US" sz="2400" dirty="0" smtClean="0"/>
              <a:t>；</a:t>
            </a:r>
            <a:r>
              <a:rPr lang="zh-CN" altLang="en-US" sz="2400" dirty="0"/>
              <a:t/>
            </a:r>
            <a:br>
              <a:rPr lang="zh-CN" altLang="en-US" sz="2400" dirty="0"/>
            </a:br>
            <a:endParaRPr lang="zh-CN" altLang="en-US" sz="2400" dirty="0"/>
          </a:p>
        </p:txBody>
      </p:sp>
    </p:spTree>
    <p:extLst>
      <p:ext uri="{BB962C8B-B14F-4D97-AF65-F5344CB8AC3E}">
        <p14:creationId xmlns:p14="http://schemas.microsoft.com/office/powerpoint/2010/main" val="3082988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1955" y="758712"/>
            <a:ext cx="3374642" cy="954107"/>
          </a:xfrm>
          <a:prstGeom prst="rect">
            <a:avLst/>
          </a:prstGeom>
        </p:spPr>
        <p:txBody>
          <a:bodyPr wrap="none">
            <a:spAutoFit/>
          </a:bodyPr>
          <a:lstStyle/>
          <a:p>
            <a:r>
              <a:rPr lang="en-US" altLang="zh-CN" sz="2800" dirty="0" smtClean="0">
                <a:solidFill>
                  <a:srgbClr val="9B0D14"/>
                </a:solidFill>
                <a:latin typeface="华文中宋" panose="02010600040101010101" pitchFamily="2" charset="-122"/>
                <a:ea typeface="华文中宋" panose="02010600040101010101" pitchFamily="2" charset="-122"/>
              </a:rPr>
              <a:t>1.1.</a:t>
            </a:r>
            <a:r>
              <a:rPr lang="zh-CN" altLang="en-US" sz="2800" dirty="0">
                <a:solidFill>
                  <a:srgbClr val="9B0D14"/>
                </a:solidFill>
                <a:latin typeface="华文中宋" panose="02010600040101010101" pitchFamily="2" charset="-122"/>
                <a:ea typeface="华文中宋" panose="02010600040101010101" pitchFamily="2" charset="-122"/>
              </a:rPr>
              <a:t>工作量证明函数</a:t>
            </a:r>
          </a:p>
          <a:p>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4" name="矩形 3"/>
          <p:cNvSpPr/>
          <p:nvPr/>
        </p:nvSpPr>
        <p:spPr>
          <a:xfrm>
            <a:off x="5567835" y="943478"/>
            <a:ext cx="6096000" cy="3139321"/>
          </a:xfrm>
          <a:prstGeom prst="rect">
            <a:avLst/>
          </a:prstGeom>
        </p:spPr>
        <p:txBody>
          <a:bodyPr>
            <a:spAutoFit/>
          </a:bodyPr>
          <a:lstStyle/>
          <a:p>
            <a:r>
              <a:rPr lang="zh-CN" altLang="en-US" sz="2400" dirty="0"/>
              <a:t>免碰撞，即不会出现输入</a:t>
            </a:r>
            <a:r>
              <a:rPr lang="en-US" altLang="zh-CN" sz="2400" dirty="0" err="1"/>
              <a:t>x≠y</a:t>
            </a:r>
            <a:r>
              <a:rPr lang="zh-CN" altLang="en-US" sz="2400" dirty="0"/>
              <a:t>，但是</a:t>
            </a:r>
            <a:r>
              <a:rPr lang="en-US" altLang="zh-CN" sz="2400" dirty="0"/>
              <a:t>H(x)=H(y)</a:t>
            </a:r>
            <a:br>
              <a:rPr lang="en-US" altLang="zh-CN" sz="2400" dirty="0"/>
            </a:br>
            <a:endParaRPr lang="en-US" altLang="zh-CN" sz="2400" dirty="0" smtClean="0"/>
          </a:p>
          <a:p>
            <a:pPr>
              <a:lnSpc>
                <a:spcPct val="150000"/>
              </a:lnSpc>
            </a:pPr>
            <a:r>
              <a:rPr lang="zh-CN" altLang="en-US" sz="2400" dirty="0" smtClean="0"/>
              <a:t>从</a:t>
            </a:r>
            <a:r>
              <a:rPr lang="zh-CN" altLang="en-US" sz="2400" dirty="0"/>
              <a:t>概率的角度</a:t>
            </a:r>
            <a:r>
              <a:rPr lang="zh-CN" altLang="en-US" sz="2400" dirty="0" smtClean="0"/>
              <a:t>看</a:t>
            </a:r>
            <a:r>
              <a:rPr lang="zh-CN" altLang="en-US" sz="2400" dirty="0"/>
              <a:t>呢，随机生成</a:t>
            </a:r>
            <a:r>
              <a:rPr lang="en-US" altLang="zh-CN" sz="2400" dirty="0"/>
              <a:t>K</a:t>
            </a:r>
            <a:r>
              <a:rPr lang="zh-CN" altLang="en-US" sz="2400" dirty="0"/>
              <a:t>个数，他们都不相同的概率为：</a:t>
            </a:r>
            <a:endParaRPr lang="en-US" altLang="zh-CN" sz="2400" dirty="0" smtClean="0"/>
          </a:p>
          <a:p>
            <a:pPr>
              <a:lnSpc>
                <a:spcPct val="150000"/>
              </a:lnSpc>
            </a:pPr>
            <a:endParaRPr lang="en-US" altLang="zh-CN" dirty="0"/>
          </a:p>
          <a:p>
            <a:pPr>
              <a:lnSpc>
                <a:spcPct val="150000"/>
              </a:lnSpc>
            </a:pPr>
            <a:endParaRPr lang="en-US" altLang="zh-CN" dirty="0" smtClean="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983" y="3473302"/>
            <a:ext cx="8961969" cy="1776793"/>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4952" y="5239572"/>
            <a:ext cx="1758883" cy="1089510"/>
          </a:xfrm>
          <a:prstGeom prst="rect">
            <a:avLst/>
          </a:prstGeom>
        </p:spPr>
      </p:pic>
    </p:spTree>
    <p:extLst>
      <p:ext uri="{BB962C8B-B14F-4D97-AF65-F5344CB8AC3E}">
        <p14:creationId xmlns:p14="http://schemas.microsoft.com/office/powerpoint/2010/main" val="4073372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1955" y="758712"/>
            <a:ext cx="3374642" cy="954107"/>
          </a:xfrm>
          <a:prstGeom prst="rect">
            <a:avLst/>
          </a:prstGeom>
        </p:spPr>
        <p:txBody>
          <a:bodyPr wrap="none">
            <a:spAutoFit/>
          </a:bodyPr>
          <a:lstStyle/>
          <a:p>
            <a:r>
              <a:rPr lang="en-US" altLang="zh-CN" sz="2800" dirty="0" smtClean="0">
                <a:solidFill>
                  <a:srgbClr val="9B0D14"/>
                </a:solidFill>
                <a:latin typeface="华文中宋" panose="02010600040101010101" pitchFamily="2" charset="-122"/>
                <a:ea typeface="华文中宋" panose="02010600040101010101" pitchFamily="2" charset="-122"/>
              </a:rPr>
              <a:t>1.1.</a:t>
            </a:r>
            <a:r>
              <a:rPr lang="zh-CN" altLang="en-US" sz="2800" dirty="0">
                <a:solidFill>
                  <a:srgbClr val="9B0D14"/>
                </a:solidFill>
                <a:latin typeface="华文中宋" panose="02010600040101010101" pitchFamily="2" charset="-122"/>
                <a:ea typeface="华文中宋" panose="02010600040101010101" pitchFamily="2" charset="-122"/>
              </a:rPr>
              <a:t>工作量证明函数</a:t>
            </a:r>
          </a:p>
          <a:p>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4" name="矩形 3"/>
          <p:cNvSpPr/>
          <p:nvPr/>
        </p:nvSpPr>
        <p:spPr>
          <a:xfrm>
            <a:off x="5567835" y="943478"/>
            <a:ext cx="6096000" cy="2585323"/>
          </a:xfrm>
          <a:prstGeom prst="rect">
            <a:avLst/>
          </a:prstGeom>
        </p:spPr>
        <p:txBody>
          <a:bodyPr>
            <a:spAutoFit/>
          </a:bodyPr>
          <a:lstStyle/>
          <a:p>
            <a:r>
              <a:rPr lang="zh-CN" altLang="en-US" sz="2400" dirty="0"/>
              <a:t>免碰撞，即不会出现输入</a:t>
            </a:r>
            <a:r>
              <a:rPr lang="en-US" altLang="zh-CN" sz="2400" dirty="0" err="1"/>
              <a:t>x≠y</a:t>
            </a:r>
            <a:r>
              <a:rPr lang="zh-CN" altLang="en-US" sz="2400" dirty="0"/>
              <a:t>，但是</a:t>
            </a:r>
            <a:r>
              <a:rPr lang="en-US" altLang="zh-CN" sz="2400" dirty="0"/>
              <a:t>H(x)=H(y)</a:t>
            </a:r>
            <a:br>
              <a:rPr lang="en-US" altLang="zh-CN" sz="2400" dirty="0"/>
            </a:br>
            <a:endParaRPr lang="en-US" altLang="zh-CN" sz="2400" dirty="0" smtClean="0"/>
          </a:p>
          <a:p>
            <a:pPr>
              <a:lnSpc>
                <a:spcPct val="150000"/>
              </a:lnSpc>
            </a:pPr>
            <a:r>
              <a:rPr lang="zh-CN" altLang="en-US" sz="2400" dirty="0" smtClean="0"/>
              <a:t>从</a:t>
            </a:r>
            <a:r>
              <a:rPr lang="zh-CN" altLang="en-US" sz="2400" dirty="0"/>
              <a:t>概率的角度</a:t>
            </a:r>
            <a:r>
              <a:rPr lang="zh-CN" altLang="en-US" sz="2400" dirty="0" smtClean="0"/>
              <a:t>看</a:t>
            </a:r>
            <a:r>
              <a:rPr lang="zh-CN" altLang="en-US" sz="2400" dirty="0"/>
              <a:t>呢</a:t>
            </a:r>
            <a:r>
              <a:rPr lang="zh-CN" altLang="en-US" sz="2400" dirty="0" smtClean="0"/>
              <a:t>，碰撞的</a:t>
            </a:r>
            <a:r>
              <a:rPr lang="zh-CN" altLang="en-US" sz="2400" dirty="0"/>
              <a:t>概率为：</a:t>
            </a:r>
            <a:endParaRPr lang="en-US" altLang="zh-CN" sz="2400" dirty="0" smtClean="0"/>
          </a:p>
          <a:p>
            <a:pPr>
              <a:lnSpc>
                <a:spcPct val="150000"/>
              </a:lnSpc>
            </a:pPr>
            <a:endParaRPr lang="en-US" altLang="zh-CN" dirty="0"/>
          </a:p>
          <a:p>
            <a:pPr>
              <a:lnSpc>
                <a:spcPct val="150000"/>
              </a:lnSpc>
            </a:pPr>
            <a:endParaRPr lang="en-US" altLang="zh-CN"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143" y="4042509"/>
            <a:ext cx="4507902" cy="1495985"/>
          </a:xfrm>
          <a:prstGeom prst="rect">
            <a:avLst/>
          </a:prstGeom>
        </p:spPr>
      </p:pic>
      <p:pic>
        <p:nvPicPr>
          <p:cNvPr id="1026" name="Picture 2" descr="https://img-blog.csdn.net/201602222158155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19" y="2082692"/>
            <a:ext cx="4357275" cy="3300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606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1955" y="758712"/>
            <a:ext cx="3374642" cy="954107"/>
          </a:xfrm>
          <a:prstGeom prst="rect">
            <a:avLst/>
          </a:prstGeom>
        </p:spPr>
        <p:txBody>
          <a:bodyPr wrap="none">
            <a:spAutoFit/>
          </a:bodyPr>
          <a:lstStyle/>
          <a:p>
            <a:r>
              <a:rPr lang="en-US" altLang="zh-CN" sz="2800" dirty="0" smtClean="0">
                <a:solidFill>
                  <a:srgbClr val="9B0D14"/>
                </a:solidFill>
                <a:latin typeface="华文中宋" panose="02010600040101010101" pitchFamily="2" charset="-122"/>
                <a:ea typeface="华文中宋" panose="02010600040101010101" pitchFamily="2" charset="-122"/>
              </a:rPr>
              <a:t>1.1.</a:t>
            </a:r>
            <a:r>
              <a:rPr lang="zh-CN" altLang="en-US" sz="2800" dirty="0">
                <a:solidFill>
                  <a:srgbClr val="9B0D14"/>
                </a:solidFill>
                <a:latin typeface="华文中宋" panose="02010600040101010101" pitchFamily="2" charset="-122"/>
                <a:ea typeface="华文中宋" panose="02010600040101010101" pitchFamily="2" charset="-122"/>
              </a:rPr>
              <a:t>工作量证明函数</a:t>
            </a:r>
          </a:p>
          <a:p>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4" name="矩形 3"/>
          <p:cNvSpPr/>
          <p:nvPr/>
        </p:nvSpPr>
        <p:spPr>
          <a:xfrm>
            <a:off x="5400675" y="1025672"/>
            <a:ext cx="6486525" cy="6370975"/>
          </a:xfrm>
          <a:prstGeom prst="rect">
            <a:avLst/>
          </a:prstGeom>
        </p:spPr>
        <p:txBody>
          <a:bodyPr wrap="square">
            <a:spAutoFit/>
          </a:bodyPr>
          <a:lstStyle/>
          <a:p>
            <a:r>
              <a:rPr lang="zh-CN" altLang="en-US" sz="2400" dirty="0"/>
              <a:t>免碰撞，即不会出现输入</a:t>
            </a:r>
            <a:r>
              <a:rPr lang="en-US" altLang="zh-CN" sz="2400" dirty="0" err="1"/>
              <a:t>x≠y</a:t>
            </a:r>
            <a:r>
              <a:rPr lang="zh-CN" altLang="en-US" sz="2400" dirty="0"/>
              <a:t>，但是</a:t>
            </a:r>
            <a:r>
              <a:rPr lang="en-US" altLang="zh-CN" sz="2400" dirty="0"/>
              <a:t>H(x)=H(y)</a:t>
            </a:r>
            <a:br>
              <a:rPr lang="en-US" altLang="zh-CN" sz="2400" dirty="0"/>
            </a:br>
            <a:endParaRPr lang="en-US" altLang="zh-CN" sz="2400" dirty="0" smtClean="0"/>
          </a:p>
          <a:p>
            <a:pPr>
              <a:lnSpc>
                <a:spcPct val="150000"/>
              </a:lnSpc>
            </a:pPr>
            <a:r>
              <a:rPr lang="zh-CN" altLang="en-US" sz="2400" dirty="0" smtClean="0"/>
              <a:t>从</a:t>
            </a:r>
            <a:r>
              <a:rPr lang="zh-CN" altLang="en-US" sz="2400" dirty="0"/>
              <a:t>概率的角度看</a:t>
            </a:r>
            <a:r>
              <a:rPr lang="zh-CN" altLang="en-US" sz="2400" dirty="0" smtClean="0"/>
              <a:t>，</a:t>
            </a:r>
            <a:r>
              <a:rPr lang="en-US" altLang="zh-CN" sz="2400" dirty="0" smtClean="0"/>
              <a:t>SHA256 </a:t>
            </a:r>
            <a:r>
              <a:rPr lang="zh-CN" altLang="en-US" sz="2400" dirty="0" smtClean="0"/>
              <a:t>进行</a:t>
            </a:r>
            <a:r>
              <a:rPr lang="en-US" altLang="zh-CN" sz="2400" dirty="0"/>
              <a:t>2^130 </a:t>
            </a:r>
            <a:r>
              <a:rPr lang="zh-CN" altLang="en-US" sz="2400" dirty="0"/>
              <a:t>次输入就会有</a:t>
            </a:r>
            <a:r>
              <a:rPr lang="en-US" altLang="zh-CN" sz="2400" dirty="0"/>
              <a:t>99%</a:t>
            </a:r>
            <a:r>
              <a:rPr lang="zh-CN" altLang="en-US" sz="2400" dirty="0"/>
              <a:t>的可能发生一次碰撞</a:t>
            </a:r>
            <a:r>
              <a:rPr lang="zh-CN" altLang="en-US" sz="2400" dirty="0" smtClean="0"/>
              <a:t>。</a:t>
            </a:r>
            <a:endParaRPr lang="en-US" altLang="zh-CN" sz="2400" dirty="0" smtClean="0"/>
          </a:p>
          <a:p>
            <a:pPr>
              <a:lnSpc>
                <a:spcPct val="150000"/>
              </a:lnSpc>
            </a:pPr>
            <a:r>
              <a:rPr lang="zh-CN" altLang="en-US" sz="2400" dirty="0" smtClean="0"/>
              <a:t>不过</a:t>
            </a:r>
            <a:r>
              <a:rPr lang="zh-CN" altLang="en-US" sz="2400" dirty="0"/>
              <a:t>我们可以计算一下，假设一台计算机以每秒</a:t>
            </a:r>
            <a:r>
              <a:rPr lang="en-US" altLang="zh-CN" sz="2400" dirty="0"/>
              <a:t>10000</a:t>
            </a:r>
            <a:r>
              <a:rPr lang="zh-CN" altLang="en-US" sz="2400" dirty="0"/>
              <a:t>次的速度进行哈希运算，要经过</a:t>
            </a:r>
            <a:r>
              <a:rPr lang="en-US" altLang="zh-CN" sz="2400" dirty="0"/>
              <a:t>10^27 </a:t>
            </a:r>
            <a:r>
              <a:rPr lang="zh-CN" altLang="en-US" sz="2400" dirty="0"/>
              <a:t>年才能完成</a:t>
            </a:r>
            <a:r>
              <a:rPr lang="en-US" altLang="zh-CN" sz="2400" dirty="0"/>
              <a:t>2^128 </a:t>
            </a:r>
            <a:r>
              <a:rPr lang="zh-CN" altLang="en-US" sz="2400" dirty="0"/>
              <a:t>次哈希</a:t>
            </a:r>
            <a:r>
              <a:rPr lang="zh-CN" altLang="en-US" sz="2400" dirty="0" smtClean="0"/>
              <a:t>！</a:t>
            </a:r>
            <a:endParaRPr lang="en-US" altLang="zh-CN" sz="2400" dirty="0" smtClean="0"/>
          </a:p>
          <a:p>
            <a:pPr>
              <a:lnSpc>
                <a:spcPct val="150000"/>
              </a:lnSpc>
            </a:pPr>
            <a:r>
              <a:rPr lang="zh-CN" altLang="en-US" sz="2400" dirty="0" smtClean="0"/>
              <a:t>甚至</a:t>
            </a:r>
            <a:r>
              <a:rPr lang="zh-CN" altLang="en-US" sz="2400" dirty="0"/>
              <a:t>可以这么说，即便是人类制造的所有计算机自宇宙诞生开始一直运算到今天，发现碰撞的几率也是极其小的</a:t>
            </a:r>
            <a:r>
              <a:rPr lang="zh-CN" altLang="en-US" sz="2400" dirty="0" smtClean="0"/>
              <a:t>。</a:t>
            </a:r>
            <a:r>
              <a:rPr lang="zh-CN" altLang="en-US" sz="2400" dirty="0"/>
              <a:t/>
            </a:r>
            <a:br>
              <a:rPr lang="zh-CN" altLang="en-US" sz="2400" dirty="0"/>
            </a:br>
            <a:r>
              <a:rPr lang="zh-CN" altLang="en-US" sz="2400" dirty="0"/>
              <a:t/>
            </a:r>
            <a:br>
              <a:rPr lang="zh-CN" altLang="en-US" sz="2400" dirty="0"/>
            </a:br>
            <a:endParaRPr lang="zh-CN" altLang="en-US" sz="2400" dirty="0"/>
          </a:p>
        </p:txBody>
      </p:sp>
      <p:pic>
        <p:nvPicPr>
          <p:cNvPr id="3" name="图片 2"/>
          <p:cNvPicPr>
            <a:picLocks noChangeAspect="1"/>
          </p:cNvPicPr>
          <p:nvPr/>
        </p:nvPicPr>
        <p:blipFill>
          <a:blip r:embed="rId3"/>
          <a:stretch>
            <a:fillRect/>
          </a:stretch>
        </p:blipFill>
        <p:spPr>
          <a:xfrm>
            <a:off x="447675" y="1640320"/>
            <a:ext cx="4953000" cy="4010025"/>
          </a:xfrm>
          <a:prstGeom prst="rect">
            <a:avLst/>
          </a:prstGeom>
        </p:spPr>
      </p:pic>
    </p:spTree>
    <p:extLst>
      <p:ext uri="{BB962C8B-B14F-4D97-AF65-F5344CB8AC3E}">
        <p14:creationId xmlns:p14="http://schemas.microsoft.com/office/powerpoint/2010/main" val="1205563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1284" y="1610487"/>
            <a:ext cx="6808631" cy="1477328"/>
          </a:xfrm>
          <a:prstGeom prst="rect">
            <a:avLst/>
          </a:prstGeom>
          <a:noFill/>
        </p:spPr>
        <p:txBody>
          <a:bodyPr wrap="square" rtlCol="0">
            <a:spAutoFit/>
          </a:bodyPr>
          <a:lstStyle/>
          <a:p>
            <a:pPr lvl="1">
              <a:lnSpc>
                <a:spcPct val="150000"/>
              </a:lnSpc>
            </a:pPr>
            <a:r>
              <a:rPr lang="en-US" altLang="zh-CN" sz="2000" b="1" dirty="0" smtClean="0">
                <a:solidFill>
                  <a:schemeClr val="accent4">
                    <a:lumMod val="10000"/>
                  </a:schemeClr>
                </a:solidFill>
                <a:latin typeface="华文楷体" panose="02010600040101010101" pitchFamily="2" charset="-122"/>
                <a:ea typeface="华文楷体" panose="02010600040101010101" pitchFamily="2" charset="-122"/>
              </a:rPr>
              <a:t>1.</a:t>
            </a:r>
            <a:r>
              <a:rPr lang="zh-CN" altLang="en-US" sz="2000" b="1" dirty="0">
                <a:solidFill>
                  <a:schemeClr val="accent4">
                    <a:lumMod val="10000"/>
                  </a:schemeClr>
                </a:solidFill>
                <a:latin typeface="华文楷体" panose="02010600040101010101" pitchFamily="2" charset="-122"/>
                <a:ea typeface="华文楷体" panose="02010600040101010101" pitchFamily="2" charset="-122"/>
              </a:rPr>
              <a:t>输入</a:t>
            </a:r>
            <a:r>
              <a:rPr lang="en-US" altLang="zh-CN" sz="2000" b="1" dirty="0">
                <a:solidFill>
                  <a:schemeClr val="accent4">
                    <a:lumMod val="10000"/>
                  </a:schemeClr>
                </a:solidFill>
                <a:latin typeface="华文楷体" panose="02010600040101010101" pitchFamily="2" charset="-122"/>
                <a:ea typeface="华文楷体" panose="02010600040101010101" pitchFamily="2" charset="-122"/>
              </a:rPr>
              <a:t>x</a:t>
            </a:r>
            <a:r>
              <a:rPr lang="zh-CN" altLang="en-US" sz="2000" b="1" dirty="0">
                <a:solidFill>
                  <a:schemeClr val="accent4">
                    <a:lumMod val="10000"/>
                  </a:schemeClr>
                </a:solidFill>
                <a:latin typeface="华文楷体" panose="02010600040101010101" pitchFamily="2" charset="-122"/>
                <a:ea typeface="华文楷体" panose="02010600040101010101" pitchFamily="2" charset="-122"/>
              </a:rPr>
              <a:t>可以是任意长度的</a:t>
            </a:r>
            <a:r>
              <a:rPr lang="zh-CN" altLang="en-US" sz="2000" b="1" dirty="0" smtClean="0">
                <a:solidFill>
                  <a:schemeClr val="accent4">
                    <a:lumMod val="10000"/>
                  </a:schemeClr>
                </a:solidFill>
                <a:latin typeface="华文楷体" panose="02010600040101010101" pitchFamily="2" charset="-122"/>
                <a:ea typeface="华文楷体" panose="02010600040101010101" pitchFamily="2" charset="-122"/>
              </a:rPr>
              <a:t>字符串</a:t>
            </a:r>
            <a:endParaRPr lang="en-US" altLang="zh-CN" sz="2000" b="1" dirty="0" smtClean="0">
              <a:solidFill>
                <a:schemeClr val="accent4">
                  <a:lumMod val="10000"/>
                </a:schemeClr>
              </a:solidFill>
              <a:latin typeface="华文楷体" panose="02010600040101010101" pitchFamily="2" charset="-122"/>
              <a:ea typeface="华文楷体" panose="02010600040101010101" pitchFamily="2" charset="-122"/>
            </a:endParaRPr>
          </a:p>
          <a:p>
            <a:pPr lvl="1">
              <a:lnSpc>
                <a:spcPct val="150000"/>
              </a:lnSpc>
            </a:pPr>
            <a:r>
              <a:rPr lang="en-US" altLang="zh-CN" sz="2000" b="1" dirty="0" smtClean="0">
                <a:solidFill>
                  <a:schemeClr val="accent4">
                    <a:lumMod val="10000"/>
                  </a:schemeClr>
                </a:solidFill>
                <a:latin typeface="华文楷体" panose="02010600040101010101" pitchFamily="2" charset="-122"/>
                <a:ea typeface="华文楷体" panose="02010600040101010101" pitchFamily="2" charset="-122"/>
              </a:rPr>
              <a:t>2.</a:t>
            </a:r>
            <a:r>
              <a:rPr lang="zh-CN" altLang="en-US" sz="2000" b="1" dirty="0" smtClean="0">
                <a:solidFill>
                  <a:schemeClr val="accent4">
                    <a:lumMod val="10000"/>
                  </a:schemeClr>
                </a:solidFill>
                <a:latin typeface="华文楷体" panose="02010600040101010101" pitchFamily="2" charset="-122"/>
                <a:ea typeface="华文楷体" panose="02010600040101010101" pitchFamily="2" charset="-122"/>
              </a:rPr>
              <a:t>输出</a:t>
            </a:r>
            <a:r>
              <a:rPr lang="zh-CN" altLang="en-US" sz="2000" b="1" dirty="0">
                <a:solidFill>
                  <a:schemeClr val="accent4">
                    <a:lumMod val="10000"/>
                  </a:schemeClr>
                </a:solidFill>
                <a:latin typeface="华文楷体" panose="02010600040101010101" pitchFamily="2" charset="-122"/>
                <a:ea typeface="华文楷体" panose="02010600040101010101" pitchFamily="2" charset="-122"/>
              </a:rPr>
              <a:t>结果即</a:t>
            </a:r>
            <a:r>
              <a:rPr lang="en-US" altLang="zh-CN" sz="2000" b="1" dirty="0">
                <a:solidFill>
                  <a:schemeClr val="accent4">
                    <a:lumMod val="10000"/>
                  </a:schemeClr>
                </a:solidFill>
                <a:latin typeface="华文楷体" panose="02010600040101010101" pitchFamily="2" charset="-122"/>
                <a:ea typeface="华文楷体" panose="02010600040101010101" pitchFamily="2" charset="-122"/>
              </a:rPr>
              <a:t>H(x)</a:t>
            </a:r>
            <a:r>
              <a:rPr lang="zh-CN" altLang="en-US" sz="2000" b="1" dirty="0">
                <a:solidFill>
                  <a:schemeClr val="accent4">
                    <a:lumMod val="10000"/>
                  </a:schemeClr>
                </a:solidFill>
                <a:latin typeface="华文楷体" panose="02010600040101010101" pitchFamily="2" charset="-122"/>
                <a:ea typeface="华文楷体" panose="02010600040101010101" pitchFamily="2" charset="-122"/>
              </a:rPr>
              <a:t>的长度是固定的</a:t>
            </a:r>
          </a:p>
          <a:p>
            <a:pPr lvl="1">
              <a:lnSpc>
                <a:spcPct val="150000"/>
              </a:lnSpc>
            </a:pPr>
            <a:r>
              <a:rPr lang="en-US" altLang="zh-CN" sz="2000" b="1" dirty="0" smtClean="0">
                <a:solidFill>
                  <a:schemeClr val="accent4">
                    <a:lumMod val="10000"/>
                  </a:schemeClr>
                </a:solidFill>
                <a:latin typeface="华文楷体" panose="02010600040101010101" pitchFamily="2" charset="-122"/>
                <a:ea typeface="华文楷体" panose="02010600040101010101" pitchFamily="2" charset="-122"/>
              </a:rPr>
              <a:t>3.</a:t>
            </a:r>
            <a:r>
              <a:rPr lang="zh-CN" altLang="en-US" sz="2000" b="1" dirty="0" smtClean="0">
                <a:solidFill>
                  <a:schemeClr val="accent4">
                    <a:lumMod val="10000"/>
                  </a:schemeClr>
                </a:solidFill>
                <a:latin typeface="华文楷体" panose="02010600040101010101" pitchFamily="2" charset="-122"/>
                <a:ea typeface="华文楷体" panose="02010600040101010101" pitchFamily="2" charset="-122"/>
              </a:rPr>
              <a:t>计算</a:t>
            </a:r>
            <a:r>
              <a:rPr lang="en-US" altLang="zh-CN" sz="2000" b="1" dirty="0">
                <a:solidFill>
                  <a:schemeClr val="accent4">
                    <a:lumMod val="10000"/>
                  </a:schemeClr>
                </a:solidFill>
                <a:latin typeface="华文楷体" panose="02010600040101010101" pitchFamily="2" charset="-122"/>
                <a:ea typeface="华文楷体" panose="02010600040101010101" pitchFamily="2" charset="-122"/>
              </a:rPr>
              <a:t>H(x)</a:t>
            </a:r>
            <a:r>
              <a:rPr lang="zh-CN" altLang="en-US" sz="2000" b="1" dirty="0">
                <a:solidFill>
                  <a:schemeClr val="accent4">
                    <a:lumMod val="10000"/>
                  </a:schemeClr>
                </a:solidFill>
                <a:latin typeface="华文楷体" panose="02010600040101010101" pitchFamily="2" charset="-122"/>
                <a:ea typeface="华文楷体" panose="02010600040101010101" pitchFamily="2" charset="-122"/>
              </a:rPr>
              <a:t>的过程是高效</a:t>
            </a:r>
            <a:r>
              <a:rPr lang="zh-CN" altLang="en-US" sz="2000" b="1" dirty="0" smtClean="0">
                <a:solidFill>
                  <a:schemeClr val="accent4">
                    <a:lumMod val="10000"/>
                  </a:schemeClr>
                </a:solidFill>
                <a:latin typeface="华文楷体" panose="02010600040101010101" pitchFamily="2" charset="-122"/>
                <a:ea typeface="华文楷体" panose="02010600040101010101" pitchFamily="2" charset="-122"/>
              </a:rPr>
              <a:t>的</a:t>
            </a:r>
            <a:endParaRPr lang="en-US" altLang="zh-CN" sz="2000" b="1" dirty="0" smtClean="0">
              <a:solidFill>
                <a:schemeClr val="accent4">
                  <a:lumMod val="10000"/>
                </a:schemeClr>
              </a:solidFill>
              <a:latin typeface="华文楷体" panose="02010600040101010101" pitchFamily="2" charset="-122"/>
              <a:ea typeface="华文楷体" panose="02010600040101010101" pitchFamily="2" charset="-122"/>
            </a:endParaRPr>
          </a:p>
        </p:txBody>
      </p:sp>
      <p:sp>
        <p:nvSpPr>
          <p:cNvPr id="4" name="矩形 3"/>
          <p:cNvSpPr/>
          <p:nvPr/>
        </p:nvSpPr>
        <p:spPr>
          <a:xfrm>
            <a:off x="5567835" y="943478"/>
            <a:ext cx="6096000" cy="3914020"/>
          </a:xfrm>
          <a:prstGeom prst="rect">
            <a:avLst/>
          </a:prstGeom>
        </p:spPr>
        <p:txBody>
          <a:bodyPr>
            <a:spAutoFit/>
          </a:bodyPr>
          <a:lstStyle/>
          <a:p>
            <a:pPr>
              <a:lnSpc>
                <a:spcPct val="150000"/>
              </a:lnSpc>
            </a:pPr>
            <a:r>
              <a:rPr lang="zh-CN" altLang="en-US" sz="2400" dirty="0"/>
              <a:t>隐匿</a:t>
            </a:r>
            <a:r>
              <a:rPr lang="zh-CN" altLang="en-US" sz="2400" dirty="0" smtClean="0"/>
              <a:t>性</a:t>
            </a:r>
            <a:endParaRPr lang="en-US" altLang="zh-CN" sz="2400" dirty="0"/>
          </a:p>
          <a:p>
            <a:pPr>
              <a:lnSpc>
                <a:spcPct val="150000"/>
              </a:lnSpc>
            </a:pPr>
            <a:r>
              <a:rPr lang="zh-CN" altLang="en-US" sz="2400" dirty="0" smtClean="0"/>
              <a:t>对于</a:t>
            </a:r>
            <a:r>
              <a:rPr lang="zh-CN" altLang="en-US" sz="2400" dirty="0"/>
              <a:t>一个给定的输出结果</a:t>
            </a:r>
            <a:r>
              <a:rPr lang="en-US" altLang="zh-CN" sz="2400" dirty="0"/>
              <a:t>H(x)</a:t>
            </a:r>
            <a:r>
              <a:rPr lang="zh-CN" altLang="en-US" sz="2400" dirty="0"/>
              <a:t>，想要逆推出输入</a:t>
            </a:r>
            <a:r>
              <a:rPr lang="en-US" altLang="zh-CN" sz="2400" dirty="0"/>
              <a:t>x</a:t>
            </a:r>
            <a:r>
              <a:rPr lang="zh-CN" altLang="en-US" sz="2400" dirty="0"/>
              <a:t>，在计算上是不可能的</a:t>
            </a:r>
            <a:r>
              <a:rPr lang="zh-CN" altLang="en-US" sz="2400" dirty="0" smtClean="0"/>
              <a:t>。</a:t>
            </a:r>
            <a:endParaRPr lang="en-US" altLang="zh-CN" sz="2400" dirty="0" smtClean="0"/>
          </a:p>
          <a:p>
            <a:pPr>
              <a:lnSpc>
                <a:spcPct val="150000"/>
              </a:lnSpc>
            </a:pPr>
            <a:endParaRPr lang="en-US" altLang="zh-CN" sz="2400" dirty="0"/>
          </a:p>
          <a:p>
            <a:pPr>
              <a:lnSpc>
                <a:spcPct val="150000"/>
              </a:lnSpc>
            </a:pPr>
            <a:r>
              <a:rPr lang="zh-CN" altLang="en-US" sz="2400" dirty="0"/>
              <a:t>不存在比穷举更好的方法，可以使哈希结果</a:t>
            </a:r>
            <a:r>
              <a:rPr lang="en-US" altLang="zh-CN" sz="2400" dirty="0"/>
              <a:t>H(x)</a:t>
            </a:r>
            <a:r>
              <a:rPr lang="zh-CN" altLang="en-US" sz="2400" dirty="0"/>
              <a:t>落在特定的范围。</a:t>
            </a:r>
            <a:br>
              <a:rPr lang="zh-CN" altLang="en-US" sz="2400" dirty="0"/>
            </a:br>
            <a:endParaRPr lang="zh-CN" altLang="en-US" sz="2400" dirty="0"/>
          </a:p>
        </p:txBody>
      </p:sp>
      <p:sp>
        <p:nvSpPr>
          <p:cNvPr id="6" name="矩形 5"/>
          <p:cNvSpPr/>
          <p:nvPr/>
        </p:nvSpPr>
        <p:spPr>
          <a:xfrm>
            <a:off x="581955" y="758712"/>
            <a:ext cx="3374642" cy="954107"/>
          </a:xfrm>
          <a:prstGeom prst="rect">
            <a:avLst/>
          </a:prstGeom>
        </p:spPr>
        <p:txBody>
          <a:bodyPr wrap="none">
            <a:spAutoFit/>
          </a:bodyPr>
          <a:lstStyle/>
          <a:p>
            <a:r>
              <a:rPr lang="en-US" altLang="zh-CN" sz="2800" dirty="0" smtClean="0">
                <a:solidFill>
                  <a:srgbClr val="9B0D14"/>
                </a:solidFill>
                <a:latin typeface="华文中宋" panose="02010600040101010101" pitchFamily="2" charset="-122"/>
                <a:ea typeface="华文中宋" panose="02010600040101010101" pitchFamily="2" charset="-122"/>
              </a:rPr>
              <a:t>1.1.</a:t>
            </a:r>
            <a:r>
              <a:rPr lang="zh-CN" altLang="en-US" sz="2800" dirty="0">
                <a:solidFill>
                  <a:srgbClr val="9B0D14"/>
                </a:solidFill>
                <a:latin typeface="华文中宋" panose="02010600040101010101" pitchFamily="2" charset="-122"/>
                <a:ea typeface="华文中宋" panose="02010600040101010101" pitchFamily="2" charset="-122"/>
              </a:rPr>
              <a:t>工作量证明函数</a:t>
            </a:r>
          </a:p>
          <a:p>
            <a:endParaRPr lang="zh-CN" altLang="en-US" sz="2800" dirty="0">
              <a:solidFill>
                <a:srgbClr val="9B0D14"/>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841020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382" y="1463018"/>
            <a:ext cx="9712106" cy="233090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955" y="3915867"/>
            <a:ext cx="6480320" cy="2696899"/>
          </a:xfrm>
          <a:prstGeom prst="rect">
            <a:avLst/>
          </a:prstGeom>
        </p:spPr>
      </p:pic>
      <p:sp>
        <p:nvSpPr>
          <p:cNvPr id="7" name="矩形 6"/>
          <p:cNvSpPr/>
          <p:nvPr/>
        </p:nvSpPr>
        <p:spPr>
          <a:xfrm>
            <a:off x="7199462" y="4319277"/>
            <a:ext cx="4923143" cy="1338828"/>
          </a:xfrm>
          <a:prstGeom prst="rect">
            <a:avLst/>
          </a:prstGeom>
        </p:spPr>
        <p:txBody>
          <a:bodyPr wrap="none">
            <a:spAutoFit/>
          </a:bodyPr>
          <a:lstStyle/>
          <a:p>
            <a:pPr>
              <a:lnSpc>
                <a:spcPct val="150000"/>
              </a:lnSpc>
            </a:pPr>
            <a:r>
              <a:rPr lang="zh-CN" altLang="en-US" dirty="0" smtClean="0">
                <a:solidFill>
                  <a:srgbClr val="2F2F2F"/>
                </a:solidFill>
                <a:latin typeface="-apple-system"/>
              </a:rPr>
              <a:t>要求：前</a:t>
            </a:r>
            <a:r>
              <a:rPr lang="en-US" altLang="zh-CN" dirty="0" smtClean="0">
                <a:solidFill>
                  <a:srgbClr val="2F2F2F"/>
                </a:solidFill>
                <a:latin typeface="-apple-system"/>
              </a:rPr>
              <a:t>4</a:t>
            </a:r>
            <a:r>
              <a:rPr lang="zh-CN" altLang="en-US" dirty="0" smtClean="0">
                <a:solidFill>
                  <a:srgbClr val="2F2F2F"/>
                </a:solidFill>
                <a:latin typeface="-apple-system"/>
              </a:rPr>
              <a:t>位为</a:t>
            </a:r>
            <a:r>
              <a:rPr lang="en-US" altLang="zh-CN" dirty="0" smtClean="0">
                <a:solidFill>
                  <a:srgbClr val="2F2F2F"/>
                </a:solidFill>
                <a:latin typeface="-apple-system"/>
              </a:rPr>
              <a:t>0</a:t>
            </a:r>
          </a:p>
          <a:p>
            <a:pPr>
              <a:lnSpc>
                <a:spcPct val="150000"/>
              </a:lnSpc>
            </a:pPr>
            <a:r>
              <a:rPr lang="zh-CN" altLang="en-US" dirty="0" smtClean="0">
                <a:solidFill>
                  <a:srgbClr val="2F2F2F"/>
                </a:solidFill>
                <a:latin typeface="-apple-system"/>
              </a:rPr>
              <a:t>预期</a:t>
            </a:r>
            <a:r>
              <a:rPr lang="zh-CN" altLang="en-US" dirty="0">
                <a:solidFill>
                  <a:srgbClr val="2F2F2F"/>
                </a:solidFill>
                <a:latin typeface="-apple-system"/>
              </a:rPr>
              <a:t>大概要进行</a:t>
            </a:r>
            <a:r>
              <a:rPr lang="en-US" altLang="zh-CN" dirty="0">
                <a:solidFill>
                  <a:srgbClr val="2F2F2F"/>
                </a:solidFill>
                <a:latin typeface="-apple-system"/>
              </a:rPr>
              <a:t>2^16 </a:t>
            </a:r>
            <a:r>
              <a:rPr lang="zh-CN" altLang="en-US" dirty="0">
                <a:solidFill>
                  <a:srgbClr val="2F2F2F"/>
                </a:solidFill>
                <a:latin typeface="-apple-system"/>
              </a:rPr>
              <a:t>次</a:t>
            </a:r>
            <a:r>
              <a:rPr lang="zh-CN" altLang="en-US" dirty="0" smtClean="0">
                <a:solidFill>
                  <a:srgbClr val="2F2F2F"/>
                </a:solidFill>
                <a:latin typeface="-apple-system"/>
              </a:rPr>
              <a:t>尝试</a:t>
            </a:r>
            <a:endParaRPr lang="en-US" altLang="zh-CN" dirty="0" smtClean="0">
              <a:solidFill>
                <a:srgbClr val="2F2F2F"/>
              </a:solidFill>
              <a:latin typeface="-apple-system"/>
            </a:endParaRPr>
          </a:p>
          <a:p>
            <a:pPr>
              <a:lnSpc>
                <a:spcPct val="150000"/>
              </a:lnSpc>
            </a:pPr>
            <a:r>
              <a:rPr lang="zh-CN" altLang="en-US" dirty="0"/>
              <a:t>平均次数为</a:t>
            </a:r>
            <a:r>
              <a:rPr lang="en-US" altLang="zh-CN" dirty="0"/>
              <a:t>66958</a:t>
            </a:r>
            <a:r>
              <a:rPr lang="zh-CN" altLang="en-US" dirty="0"/>
              <a:t>次，十分接近</a:t>
            </a:r>
            <a:r>
              <a:rPr lang="en-US" altLang="zh-CN" dirty="0"/>
              <a:t>2^16</a:t>
            </a:r>
            <a:r>
              <a:rPr lang="zh-CN" altLang="en-US" dirty="0"/>
              <a:t>（</a:t>
            </a:r>
            <a:r>
              <a:rPr lang="en-US" altLang="zh-CN" dirty="0"/>
              <a:t>65536</a:t>
            </a:r>
            <a:r>
              <a:rPr lang="zh-CN" altLang="en-US" dirty="0"/>
              <a:t>）</a:t>
            </a:r>
          </a:p>
        </p:txBody>
      </p:sp>
      <p:sp>
        <p:nvSpPr>
          <p:cNvPr id="8" name="矩形 7"/>
          <p:cNvSpPr/>
          <p:nvPr/>
        </p:nvSpPr>
        <p:spPr>
          <a:xfrm>
            <a:off x="581955" y="758712"/>
            <a:ext cx="3374642" cy="954107"/>
          </a:xfrm>
          <a:prstGeom prst="rect">
            <a:avLst/>
          </a:prstGeom>
        </p:spPr>
        <p:txBody>
          <a:bodyPr wrap="none">
            <a:spAutoFit/>
          </a:bodyPr>
          <a:lstStyle/>
          <a:p>
            <a:r>
              <a:rPr lang="en-US" altLang="zh-CN" sz="2800" dirty="0" smtClean="0">
                <a:solidFill>
                  <a:srgbClr val="9B0D14"/>
                </a:solidFill>
                <a:latin typeface="华文中宋" panose="02010600040101010101" pitchFamily="2" charset="-122"/>
                <a:ea typeface="华文中宋" panose="02010600040101010101" pitchFamily="2" charset="-122"/>
              </a:rPr>
              <a:t>1.1.</a:t>
            </a:r>
            <a:r>
              <a:rPr lang="zh-CN" altLang="en-US" sz="2800" dirty="0">
                <a:solidFill>
                  <a:srgbClr val="9B0D14"/>
                </a:solidFill>
                <a:latin typeface="华文中宋" panose="02010600040101010101" pitchFamily="2" charset="-122"/>
                <a:ea typeface="华文中宋" panose="02010600040101010101" pitchFamily="2" charset="-122"/>
              </a:rPr>
              <a:t>工作量证明函数</a:t>
            </a:r>
          </a:p>
          <a:p>
            <a:endParaRPr lang="zh-CN" altLang="en-US" sz="2800" dirty="0">
              <a:solidFill>
                <a:srgbClr val="9B0D14"/>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903849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65" y="1613917"/>
            <a:ext cx="5266667" cy="3085714"/>
          </a:xfrm>
          <a:prstGeom prst="rect">
            <a:avLst/>
          </a:prstGeom>
        </p:spPr>
      </p:pic>
      <p:sp>
        <p:nvSpPr>
          <p:cNvPr id="5" name="矩形 4"/>
          <p:cNvSpPr/>
          <p:nvPr/>
        </p:nvSpPr>
        <p:spPr>
          <a:xfrm>
            <a:off x="581955" y="758712"/>
            <a:ext cx="3374642" cy="954107"/>
          </a:xfrm>
          <a:prstGeom prst="rect">
            <a:avLst/>
          </a:prstGeom>
        </p:spPr>
        <p:txBody>
          <a:bodyPr wrap="none">
            <a:spAutoFit/>
          </a:bodyPr>
          <a:lstStyle/>
          <a:p>
            <a:r>
              <a:rPr lang="en-US" altLang="zh-CN" sz="2800" dirty="0" smtClean="0">
                <a:solidFill>
                  <a:srgbClr val="9B0D14"/>
                </a:solidFill>
                <a:latin typeface="华文中宋" panose="02010600040101010101" pitchFamily="2" charset="-122"/>
                <a:ea typeface="华文中宋" panose="02010600040101010101" pitchFamily="2" charset="-122"/>
              </a:rPr>
              <a:t>1.1.</a:t>
            </a:r>
            <a:r>
              <a:rPr lang="zh-CN" altLang="en-US" sz="2800" dirty="0">
                <a:solidFill>
                  <a:srgbClr val="9B0D14"/>
                </a:solidFill>
                <a:latin typeface="华文中宋" panose="02010600040101010101" pitchFamily="2" charset="-122"/>
                <a:ea typeface="华文中宋" panose="02010600040101010101" pitchFamily="2" charset="-122"/>
              </a:rPr>
              <a:t>工作量证明函数</a:t>
            </a:r>
          </a:p>
          <a:p>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3" name="矩形 2"/>
          <p:cNvSpPr/>
          <p:nvPr/>
        </p:nvSpPr>
        <p:spPr>
          <a:xfrm>
            <a:off x="4589355" y="1032860"/>
            <a:ext cx="7675947" cy="581057"/>
          </a:xfrm>
          <a:prstGeom prst="rect">
            <a:avLst/>
          </a:prstGeom>
        </p:spPr>
        <p:txBody>
          <a:bodyPr wrap="none">
            <a:spAutoFit/>
          </a:bodyPr>
          <a:lstStyle/>
          <a:p>
            <a:pPr marL="457200" indent="-457200">
              <a:lnSpc>
                <a:spcPct val="150000"/>
              </a:lnSpc>
              <a:buFont typeface="Arial" panose="020B0604020202020204" pitchFamily="34" charset="0"/>
              <a:buChar char="•"/>
            </a:pPr>
            <a:r>
              <a:rPr kumimoji="1" lang="en-US" altLang="zh-CN" sz="2400" dirty="0" smtClean="0">
                <a:latin typeface="微软雅黑" panose="020B0503020204020204" pitchFamily="34" charset="-122"/>
                <a:ea typeface="微软雅黑" panose="020B0503020204020204" pitchFamily="34" charset="-122"/>
              </a:rPr>
              <a:t>Block Hash</a:t>
            </a:r>
            <a:r>
              <a:rPr kumimoji="1" lang="en-US" altLang="zh-Hans" sz="2400" dirty="0" smtClean="0">
                <a:latin typeface="微软雅黑" panose="020B0503020204020204" pitchFamily="34" charset="-122"/>
                <a:ea typeface="微软雅黑" panose="020B0503020204020204" pitchFamily="34" charset="-122"/>
              </a:rPr>
              <a:t>=hash</a:t>
            </a:r>
            <a:r>
              <a:rPr kumimoji="1" lang="en-US" altLang="zh-Hans" sz="2400" dirty="0">
                <a:latin typeface="微软雅黑" panose="020B0503020204020204" pitchFamily="34" charset="-122"/>
                <a:ea typeface="微软雅黑" panose="020B0503020204020204" pitchFamily="34" charset="-122"/>
              </a:rPr>
              <a:t>(</a:t>
            </a:r>
            <a:r>
              <a:rPr kumimoji="1" lang="zh-Hans" altLang="en-US" sz="2400" dirty="0">
                <a:latin typeface="微软雅黑" panose="020B0503020204020204" pitchFamily="34" charset="-122"/>
                <a:ea typeface="微软雅黑" panose="020B0503020204020204" pitchFamily="34" charset="-122"/>
              </a:rPr>
              <a:t>本页内容</a:t>
            </a:r>
            <a:r>
              <a:rPr kumimoji="1" lang="zh-Hans" altLang="en-US" sz="2400" dirty="0" smtClean="0">
                <a:latin typeface="微软雅黑" panose="020B0503020204020204" pitchFamily="34" charset="-122"/>
                <a:ea typeface="微软雅黑" panose="020B0503020204020204" pitchFamily="34" charset="-122"/>
              </a:rPr>
              <a:t>，</a:t>
            </a:r>
            <a:r>
              <a:rPr kumimoji="1" lang="en-US" altLang="zh-CN" sz="2400" dirty="0" smtClean="0">
                <a:latin typeface="微软雅黑" panose="020B0503020204020204" pitchFamily="34" charset="-122"/>
                <a:ea typeface="微软雅黑" panose="020B0503020204020204" pitchFamily="34" charset="-122"/>
              </a:rPr>
              <a:t>Pre Hash</a:t>
            </a:r>
            <a:r>
              <a:rPr kumimoji="1" lang="zh-Hans" altLang="en-US" sz="2400" dirty="0" smtClean="0">
                <a:latin typeface="微软雅黑" panose="020B0503020204020204" pitchFamily="34" charset="-122"/>
                <a:ea typeface="微软雅黑" panose="020B0503020204020204" pitchFamily="34" charset="-122"/>
              </a:rPr>
              <a:t>，</a:t>
            </a:r>
            <a:r>
              <a:rPr kumimoji="1" lang="zh-Hans" altLang="en-US" sz="2400" dirty="0">
                <a:latin typeface="微软雅黑" panose="020B0503020204020204" pitchFamily="34" charset="-122"/>
                <a:ea typeface="微软雅黑" panose="020B0503020204020204" pitchFamily="34" charset="-122"/>
              </a:rPr>
              <a:t>时间戳）</a:t>
            </a:r>
            <a:endParaRPr kumimoji="1" lang="en-US" altLang="zh-Han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2555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844490" y="1623005"/>
            <a:ext cx="5731060" cy="3611515"/>
          </a:xfrm>
          <a:prstGeom prst="rect">
            <a:avLst/>
          </a:prstGeom>
        </p:spPr>
      </p:pic>
      <p:sp>
        <p:nvSpPr>
          <p:cNvPr id="11" name="文本框 10"/>
          <p:cNvSpPr txBox="1"/>
          <p:nvPr/>
        </p:nvSpPr>
        <p:spPr>
          <a:xfrm>
            <a:off x="814941" y="641361"/>
            <a:ext cx="8857091" cy="523220"/>
          </a:xfrm>
          <a:prstGeom prst="rect">
            <a:avLst/>
          </a:prstGeom>
          <a:noFill/>
        </p:spPr>
        <p:txBody>
          <a:bodyPr wrap="square" rtlCol="0">
            <a:spAutoFit/>
          </a:bodyPr>
          <a:lstStyle/>
          <a:p>
            <a:r>
              <a:rPr lang="en-US" altLang="zh-CN" sz="2800" dirty="0" smtClean="0">
                <a:solidFill>
                  <a:srgbClr val="9B0D14"/>
                </a:solidFill>
                <a:latin typeface="华文中宋" panose="02010600040101010101" pitchFamily="2" charset="-122"/>
                <a:ea typeface="华文中宋" panose="02010600040101010101" pitchFamily="2" charset="-122"/>
              </a:rPr>
              <a:t>1.2.POW</a:t>
            </a:r>
            <a:r>
              <a:rPr lang="zh-CN" altLang="en-US" sz="2800" dirty="0" smtClean="0">
                <a:solidFill>
                  <a:srgbClr val="9B0D14"/>
                </a:solidFill>
                <a:latin typeface="华文中宋" panose="02010600040101010101" pitchFamily="2" charset="-122"/>
                <a:ea typeface="华文中宋" panose="02010600040101010101" pitchFamily="2" charset="-122"/>
              </a:rPr>
              <a:t>工作量证明三要素</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3" name="文本框 2"/>
          <p:cNvSpPr txBox="1"/>
          <p:nvPr/>
        </p:nvSpPr>
        <p:spPr>
          <a:xfrm>
            <a:off x="0" y="1277597"/>
            <a:ext cx="10428316" cy="1754326"/>
          </a:xfrm>
          <a:prstGeom prst="rect">
            <a:avLst/>
          </a:prstGeom>
          <a:noFill/>
        </p:spPr>
        <p:txBody>
          <a:bodyPr wrap="square" rtlCol="0">
            <a:spAutoFit/>
          </a:bodyPr>
          <a:lstStyle/>
          <a:p>
            <a:pPr lvl="1">
              <a:lnSpc>
                <a:spcPct val="150000"/>
              </a:lnSpc>
            </a:pPr>
            <a:r>
              <a:rPr lang="en-US" altLang="zh-CN" sz="2400" b="1" dirty="0" err="1" smtClean="0">
                <a:solidFill>
                  <a:srgbClr val="E9E9E9">
                    <a:lumMod val="10000"/>
                  </a:srgbClr>
                </a:solidFill>
                <a:latin typeface="华文楷体" panose="02010600040101010101" pitchFamily="2" charset="-122"/>
                <a:ea typeface="华文楷体" panose="02010600040101010101" pitchFamily="2" charset="-122"/>
              </a:rPr>
              <a:t>Merkle</a:t>
            </a:r>
            <a:r>
              <a:rPr lang="zh-CN" altLang="en-US" sz="2400" b="1" dirty="0" smtClean="0">
                <a:solidFill>
                  <a:srgbClr val="E9E9E9">
                    <a:lumMod val="10000"/>
                  </a:srgbClr>
                </a:solidFill>
                <a:latin typeface="华文楷体" panose="02010600040101010101" pitchFamily="2" charset="-122"/>
                <a:ea typeface="华文楷体" panose="02010600040101010101" pitchFamily="2" charset="-122"/>
              </a:rPr>
              <a:t>树</a:t>
            </a:r>
            <a:endParaRPr lang="en-US" altLang="zh-CN" sz="2400" b="1"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zh-CN" altLang="en-US" sz="2400" dirty="0" smtClean="0">
                <a:solidFill>
                  <a:schemeClr val="accent4">
                    <a:lumMod val="10000"/>
                  </a:schemeClr>
                </a:solidFill>
                <a:latin typeface="华文楷体" panose="02010600040101010101" pitchFamily="2" charset="-122"/>
                <a:ea typeface="华文楷体" panose="02010600040101010101" pitchFamily="2" charset="-122"/>
              </a:rPr>
              <a:t>节点</a:t>
            </a:r>
            <a:r>
              <a:rPr lang="zh-CN" altLang="en-US" sz="2400" dirty="0">
                <a:solidFill>
                  <a:schemeClr val="accent4">
                    <a:lumMod val="10000"/>
                  </a:schemeClr>
                </a:solidFill>
                <a:latin typeface="华文楷体" panose="02010600040101010101" pitchFamily="2" charset="-122"/>
                <a:ea typeface="华文楷体" panose="02010600040101010101" pitchFamily="2" charset="-122"/>
              </a:rPr>
              <a:t>自己生成一笔筹币</a:t>
            </a:r>
            <a:r>
              <a:rPr lang="zh-CN" altLang="en-US" sz="2400" dirty="0" smtClean="0">
                <a:solidFill>
                  <a:schemeClr val="accent4">
                    <a:lumMod val="10000"/>
                  </a:schemeClr>
                </a:solidFill>
                <a:latin typeface="华文楷体" panose="02010600040101010101" pitchFamily="2" charset="-122"/>
                <a:ea typeface="华文楷体" panose="02010600040101010101" pitchFamily="2" charset="-122"/>
              </a:rPr>
              <a:t>交易</a:t>
            </a:r>
            <a:endParaRPr lang="en-US" altLang="zh-CN" sz="2400" b="1"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zh-CN" altLang="en-US" sz="2400" dirty="0" smtClean="0"/>
              <a:t>      </a:t>
            </a:r>
            <a:endParaRPr lang="en-US" altLang="zh-CN" sz="2400" dirty="0">
              <a:solidFill>
                <a:srgbClr val="E9E9E9">
                  <a:lumMod val="10000"/>
                </a:srgbClr>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05110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460940" y="2403841"/>
            <a:ext cx="5731060" cy="3611515"/>
          </a:xfrm>
          <a:prstGeom prst="rect">
            <a:avLst/>
          </a:prstGeom>
        </p:spPr>
      </p:pic>
      <p:sp>
        <p:nvSpPr>
          <p:cNvPr id="11" name="文本框 10"/>
          <p:cNvSpPr txBox="1"/>
          <p:nvPr/>
        </p:nvSpPr>
        <p:spPr>
          <a:xfrm>
            <a:off x="814941" y="641361"/>
            <a:ext cx="8857091" cy="523220"/>
          </a:xfrm>
          <a:prstGeom prst="rect">
            <a:avLst/>
          </a:prstGeom>
          <a:noFill/>
        </p:spPr>
        <p:txBody>
          <a:bodyPr wrap="square" rtlCol="0">
            <a:spAutoFit/>
          </a:bodyPr>
          <a:lstStyle/>
          <a:p>
            <a:r>
              <a:rPr lang="en-US" altLang="zh-CN" sz="2800" dirty="0" smtClean="0">
                <a:solidFill>
                  <a:srgbClr val="9B0D14"/>
                </a:solidFill>
                <a:latin typeface="华文中宋" panose="02010600040101010101" pitchFamily="2" charset="-122"/>
                <a:ea typeface="华文中宋" panose="02010600040101010101" pitchFamily="2" charset="-122"/>
              </a:rPr>
              <a:t>1.2.POW</a:t>
            </a:r>
            <a:r>
              <a:rPr lang="zh-CN" altLang="en-US" sz="2800" dirty="0" smtClean="0">
                <a:solidFill>
                  <a:srgbClr val="9B0D14"/>
                </a:solidFill>
                <a:latin typeface="华文中宋" panose="02010600040101010101" pitchFamily="2" charset="-122"/>
                <a:ea typeface="华文中宋" panose="02010600040101010101" pitchFamily="2" charset="-122"/>
              </a:rPr>
              <a:t>工作量证明三要素</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3" name="文本框 2"/>
          <p:cNvSpPr txBox="1"/>
          <p:nvPr/>
        </p:nvSpPr>
        <p:spPr>
          <a:xfrm>
            <a:off x="0" y="1277597"/>
            <a:ext cx="10428316" cy="3970318"/>
          </a:xfrm>
          <a:prstGeom prst="rect">
            <a:avLst/>
          </a:prstGeom>
          <a:noFill/>
        </p:spPr>
        <p:txBody>
          <a:bodyPr wrap="square" rtlCol="0">
            <a:spAutoFit/>
          </a:bodyPr>
          <a:lstStyle/>
          <a:p>
            <a:pPr lvl="1">
              <a:lnSpc>
                <a:spcPct val="150000"/>
              </a:lnSpc>
            </a:pPr>
            <a:r>
              <a:rPr lang="en-US" altLang="zh-CN" sz="2400" b="1" dirty="0" err="1" smtClean="0">
                <a:solidFill>
                  <a:srgbClr val="E9E9E9">
                    <a:lumMod val="10000"/>
                  </a:srgbClr>
                </a:solidFill>
                <a:latin typeface="华文楷体" panose="02010600040101010101" pitchFamily="2" charset="-122"/>
                <a:ea typeface="华文楷体" panose="02010600040101010101" pitchFamily="2" charset="-122"/>
              </a:rPr>
              <a:t>Merkle</a:t>
            </a:r>
            <a:r>
              <a:rPr lang="zh-CN" altLang="en-US" sz="2400" b="1" dirty="0" smtClean="0">
                <a:solidFill>
                  <a:srgbClr val="E9E9E9">
                    <a:lumMod val="10000"/>
                  </a:srgbClr>
                </a:solidFill>
                <a:latin typeface="华文楷体" panose="02010600040101010101" pitchFamily="2" charset="-122"/>
                <a:ea typeface="华文楷体" panose="02010600040101010101" pitchFamily="2" charset="-122"/>
              </a:rPr>
              <a:t>树</a:t>
            </a:r>
            <a:endParaRPr lang="en-US" altLang="zh-CN" sz="2400" b="1"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   </a:t>
            </a:r>
            <a:endParaRPr lang="en-US" altLang="zh-CN" sz="2400" dirty="0" smtClean="0">
              <a:solidFill>
                <a:srgbClr val="E9E9E9">
                  <a:lumMod val="10000"/>
                </a:srgbClr>
              </a:solidFill>
              <a:latin typeface="华文楷体" panose="02010600040101010101" pitchFamily="2" charset="-122"/>
              <a:ea typeface="华文楷体" panose="02010600040101010101" pitchFamily="2" charset="-122"/>
            </a:endParaRPr>
          </a:p>
          <a:p>
            <a:pPr marL="800100" lvl="1" indent="-342900">
              <a:lnSpc>
                <a:spcPct val="150000"/>
              </a:lnSpc>
              <a:buFont typeface="Arial" panose="020B0604020202020204" pitchFamily="34" charset="0"/>
              <a:buChar char="•"/>
            </a:pP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对</a:t>
            </a:r>
            <a:r>
              <a:rPr lang="en-US" altLang="zh-CN" sz="2400" dirty="0">
                <a:solidFill>
                  <a:srgbClr val="E9E9E9">
                    <a:lumMod val="10000"/>
                  </a:srgbClr>
                </a:solidFill>
                <a:latin typeface="华文楷体" panose="02010600040101010101" pitchFamily="2" charset="-122"/>
                <a:ea typeface="华文楷体" panose="02010600040101010101" pitchFamily="2" charset="-122"/>
              </a:rPr>
              <a:t>4</a:t>
            </a:r>
            <a:r>
              <a:rPr lang="zh-CN" altLang="en-US" sz="2400" dirty="0">
                <a:solidFill>
                  <a:srgbClr val="E9E9E9">
                    <a:lumMod val="10000"/>
                  </a:srgbClr>
                </a:solidFill>
                <a:latin typeface="华文楷体" panose="02010600040101010101" pitchFamily="2" charset="-122"/>
                <a:ea typeface="华文楷体" panose="02010600040101010101" pitchFamily="2" charset="-122"/>
              </a:rPr>
              <a:t>个交易记录</a:t>
            </a:r>
            <a:r>
              <a:rPr lang="en-US" altLang="zh-CN" sz="2400" dirty="0">
                <a:solidFill>
                  <a:srgbClr val="E9E9E9">
                    <a:lumMod val="10000"/>
                  </a:srgbClr>
                </a:solidFill>
                <a:latin typeface="华文楷体" panose="02010600040101010101" pitchFamily="2" charset="-122"/>
                <a:ea typeface="华文楷体" panose="02010600040101010101" pitchFamily="2" charset="-122"/>
              </a:rPr>
              <a:t>L1--</a:t>
            </a:r>
            <a:r>
              <a:rPr lang="en-US" altLang="zh-CN" sz="2400" dirty="0" smtClean="0">
                <a:solidFill>
                  <a:srgbClr val="E9E9E9">
                    <a:lumMod val="10000"/>
                  </a:srgbClr>
                </a:solidFill>
                <a:latin typeface="华文楷体" panose="02010600040101010101" pitchFamily="2" charset="-122"/>
                <a:ea typeface="华文楷体" panose="02010600040101010101" pitchFamily="2" charset="-122"/>
              </a:rPr>
              <a:t>L4</a:t>
            </a: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，分别</a:t>
            </a:r>
            <a:r>
              <a:rPr lang="zh-CN" altLang="en-US" sz="2400" dirty="0">
                <a:solidFill>
                  <a:srgbClr val="E9E9E9">
                    <a:lumMod val="10000"/>
                  </a:srgbClr>
                </a:solidFill>
                <a:latin typeface="华文楷体" panose="02010600040101010101" pitchFamily="2" charset="-122"/>
                <a:ea typeface="华文楷体" panose="02010600040101010101" pitchFamily="2" charset="-122"/>
              </a:rPr>
              <a:t>计算</a:t>
            </a:r>
            <a:r>
              <a:rPr lang="en-US" altLang="zh-CN" sz="2400" dirty="0">
                <a:solidFill>
                  <a:srgbClr val="E9E9E9">
                    <a:lumMod val="10000"/>
                  </a:srgbClr>
                </a:solidFill>
                <a:latin typeface="华文楷体" panose="02010600040101010101" pitchFamily="2" charset="-122"/>
                <a:ea typeface="华文楷体" panose="02010600040101010101" pitchFamily="2" charset="-122"/>
              </a:rPr>
              <a:t>hash(L1)--hash(L4</a:t>
            </a:r>
            <a:r>
              <a:rPr lang="en-US" altLang="zh-CN" sz="2400" dirty="0" smtClean="0">
                <a:solidFill>
                  <a:srgbClr val="E9E9E9">
                    <a:lumMod val="10000"/>
                  </a:srgbClr>
                </a:solidFill>
                <a:latin typeface="华文楷体" panose="02010600040101010101" pitchFamily="2" charset="-122"/>
                <a:ea typeface="华文楷体" panose="02010600040101010101" pitchFamily="2" charset="-122"/>
              </a:rPr>
              <a:t>)</a:t>
            </a:r>
          </a:p>
          <a:p>
            <a:pPr marL="800100" lvl="1" indent="-342900">
              <a:lnSpc>
                <a:spcPct val="150000"/>
              </a:lnSpc>
              <a:buFont typeface="Arial" panose="020B0604020202020204" pitchFamily="34" charset="0"/>
              <a:buChar char="•"/>
            </a:pP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计算</a:t>
            </a:r>
            <a:r>
              <a:rPr lang="en-US" altLang="zh-CN" sz="2400" dirty="0">
                <a:solidFill>
                  <a:srgbClr val="E9E9E9">
                    <a:lumMod val="10000"/>
                  </a:srgbClr>
                </a:solidFill>
                <a:latin typeface="华文楷体" panose="02010600040101010101" pitchFamily="2" charset="-122"/>
                <a:ea typeface="华文楷体" panose="02010600040101010101" pitchFamily="2" charset="-122"/>
              </a:rPr>
              <a:t>hash0=hash0-0+hash0-1</a:t>
            </a:r>
            <a:r>
              <a:rPr lang="zh-CN" altLang="en-US" sz="2400" dirty="0">
                <a:solidFill>
                  <a:srgbClr val="E9E9E9">
                    <a:lumMod val="10000"/>
                  </a:srgbClr>
                </a:solidFill>
                <a:latin typeface="华文楷体" panose="02010600040101010101" pitchFamily="2" charset="-122"/>
                <a:ea typeface="华文楷体" panose="02010600040101010101" pitchFamily="2" charset="-122"/>
              </a:rPr>
              <a:t>和</a:t>
            </a:r>
            <a:r>
              <a:rPr lang="en-US" altLang="zh-CN" sz="2400" dirty="0" smtClean="0">
                <a:solidFill>
                  <a:srgbClr val="E9E9E9">
                    <a:lumMod val="10000"/>
                  </a:srgbClr>
                </a:solidFill>
                <a:latin typeface="华文楷体" panose="02010600040101010101" pitchFamily="2" charset="-122"/>
                <a:ea typeface="华文楷体" panose="02010600040101010101" pitchFamily="2" charset="-122"/>
              </a:rPr>
              <a:t>hash1=hash1-0+hash1-1</a:t>
            </a:r>
          </a:p>
          <a:p>
            <a:pPr marL="800100" lvl="1" indent="-342900">
              <a:lnSpc>
                <a:spcPct val="150000"/>
              </a:lnSpc>
              <a:buFont typeface="Arial" panose="020B0604020202020204" pitchFamily="34" charset="0"/>
              <a:buChar char="•"/>
            </a:pP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计算</a:t>
            </a:r>
            <a:r>
              <a:rPr lang="zh-CN" altLang="en-US" sz="2400" dirty="0">
                <a:solidFill>
                  <a:srgbClr val="E9E9E9">
                    <a:lumMod val="10000"/>
                  </a:srgbClr>
                </a:solidFill>
                <a:latin typeface="华文楷体" panose="02010600040101010101" pitchFamily="2" charset="-122"/>
                <a:ea typeface="华文楷体" panose="02010600040101010101" pitchFamily="2" charset="-122"/>
              </a:rPr>
              <a:t>出根节点的</a:t>
            </a:r>
            <a:r>
              <a:rPr lang="en-US" altLang="zh-CN" sz="2400" dirty="0">
                <a:solidFill>
                  <a:srgbClr val="E9E9E9">
                    <a:lumMod val="10000"/>
                  </a:srgbClr>
                </a:solidFill>
                <a:latin typeface="华文楷体" panose="02010600040101010101" pitchFamily="2" charset="-122"/>
                <a:ea typeface="华文楷体" panose="02010600040101010101" pitchFamily="2" charset="-122"/>
              </a:rPr>
              <a:t>hash</a:t>
            </a:r>
            <a:r>
              <a:rPr lang="zh-CN" altLang="en-US" sz="2400" dirty="0">
                <a:solidFill>
                  <a:srgbClr val="E9E9E9">
                    <a:lumMod val="10000"/>
                  </a:srgbClr>
                </a:solidFill>
                <a:latin typeface="华文楷体" panose="02010600040101010101" pitchFamily="2" charset="-122"/>
                <a:ea typeface="华文楷体" panose="02010600040101010101" pitchFamily="2" charset="-122"/>
              </a:rPr>
              <a:t>值</a:t>
            </a:r>
            <a:r>
              <a:rPr lang="en-US" altLang="zh-CN" sz="2400" dirty="0">
                <a:solidFill>
                  <a:srgbClr val="E9E9E9">
                    <a:lumMod val="10000"/>
                  </a:srgbClr>
                </a:solidFill>
                <a:latin typeface="华文楷体" panose="02010600040101010101" pitchFamily="2" charset="-122"/>
                <a:ea typeface="华文楷体" panose="02010600040101010101" pitchFamily="2" charset="-122"/>
              </a:rPr>
              <a:t>top </a:t>
            </a:r>
            <a:r>
              <a:rPr lang="en-US" altLang="zh-CN" sz="2400" dirty="0" smtClean="0">
                <a:solidFill>
                  <a:srgbClr val="E9E9E9">
                    <a:lumMod val="10000"/>
                  </a:srgbClr>
                </a:solidFill>
                <a:latin typeface="华文楷体" panose="02010600040101010101" pitchFamily="2" charset="-122"/>
                <a:ea typeface="华文楷体" panose="02010600040101010101" pitchFamily="2" charset="-122"/>
              </a:rPr>
              <a:t>hash</a:t>
            </a:r>
            <a:endParaRPr lang="en-US" altLang="zh-CN" sz="2400" dirty="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endParaRPr lang="en-US" altLang="zh-CN" sz="2400" b="1"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zh-CN" altLang="en-US" sz="2400" dirty="0" smtClean="0"/>
              <a:t>      </a:t>
            </a:r>
            <a:endParaRPr lang="en-US" altLang="zh-CN" sz="2400" dirty="0">
              <a:solidFill>
                <a:srgbClr val="E9E9E9">
                  <a:lumMod val="10000"/>
                </a:srgbClr>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734535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814941" y="641361"/>
            <a:ext cx="8857091" cy="523220"/>
          </a:xfrm>
          <a:prstGeom prst="rect">
            <a:avLst/>
          </a:prstGeom>
          <a:noFill/>
        </p:spPr>
        <p:txBody>
          <a:bodyPr wrap="square" rtlCol="0">
            <a:spAutoFit/>
          </a:bodyPr>
          <a:lstStyle/>
          <a:p>
            <a:r>
              <a:rPr lang="en-US" altLang="zh-CN" sz="2800" dirty="0" smtClean="0">
                <a:solidFill>
                  <a:srgbClr val="9B0D14"/>
                </a:solidFill>
                <a:latin typeface="华文中宋" panose="02010600040101010101" pitchFamily="2" charset="-122"/>
                <a:ea typeface="华文中宋" panose="02010600040101010101" pitchFamily="2" charset="-122"/>
              </a:rPr>
              <a:t>1.2.POW</a:t>
            </a:r>
            <a:r>
              <a:rPr lang="zh-CN" altLang="en-US" sz="2800" dirty="0" smtClean="0">
                <a:solidFill>
                  <a:srgbClr val="9B0D14"/>
                </a:solidFill>
                <a:latin typeface="华文中宋" panose="02010600040101010101" pitchFamily="2" charset="-122"/>
                <a:ea typeface="华文中宋" panose="02010600040101010101" pitchFamily="2" charset="-122"/>
              </a:rPr>
              <a:t>工作量证明三要素</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3" name="文本框 2"/>
          <p:cNvSpPr txBox="1"/>
          <p:nvPr/>
        </p:nvSpPr>
        <p:spPr>
          <a:xfrm>
            <a:off x="29328" y="1164581"/>
            <a:ext cx="10428316" cy="2862322"/>
          </a:xfrm>
          <a:prstGeom prst="rect">
            <a:avLst/>
          </a:prstGeom>
          <a:noFill/>
        </p:spPr>
        <p:txBody>
          <a:bodyPr wrap="square" rtlCol="0">
            <a:spAutoFit/>
          </a:bodyPr>
          <a:lstStyle/>
          <a:p>
            <a:pPr lvl="1">
              <a:lnSpc>
                <a:spcPct val="150000"/>
              </a:lnSpc>
            </a:pPr>
            <a:r>
              <a:rPr lang="en-US" altLang="zh-CN" sz="2000" b="1" dirty="0" err="1" smtClean="0">
                <a:solidFill>
                  <a:srgbClr val="E9E9E9">
                    <a:lumMod val="10000"/>
                  </a:srgbClr>
                </a:solidFill>
                <a:latin typeface="华文楷体" panose="02010600040101010101" pitchFamily="2" charset="-122"/>
                <a:ea typeface="华文楷体" panose="02010600040101010101" pitchFamily="2" charset="-122"/>
              </a:rPr>
              <a:t>Merkle</a:t>
            </a:r>
            <a:r>
              <a:rPr lang="zh-CN" altLang="en-US" sz="2000" b="1" dirty="0" smtClean="0">
                <a:solidFill>
                  <a:srgbClr val="E9E9E9">
                    <a:lumMod val="10000"/>
                  </a:srgbClr>
                </a:solidFill>
                <a:latin typeface="华文楷体" panose="02010600040101010101" pitchFamily="2" charset="-122"/>
                <a:ea typeface="华文楷体" panose="02010600040101010101" pitchFamily="2" charset="-122"/>
              </a:rPr>
              <a:t>树</a:t>
            </a:r>
            <a:endParaRPr lang="en-US" altLang="zh-CN" sz="2000" b="1"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en-US" altLang="zh-CN" sz="2000" dirty="0" err="1" smtClean="0">
                <a:solidFill>
                  <a:srgbClr val="E9E9E9">
                    <a:lumMod val="10000"/>
                  </a:srgbClr>
                </a:solidFill>
                <a:latin typeface="华文楷体" panose="02010600040101010101" pitchFamily="2" charset="-122"/>
                <a:ea typeface="华文楷体" panose="02010600040101010101" pitchFamily="2" charset="-122"/>
              </a:rPr>
              <a:t>merkle</a:t>
            </a:r>
            <a:r>
              <a:rPr lang="en-US" altLang="zh-CN" sz="2000" dirty="0" smtClean="0">
                <a:solidFill>
                  <a:srgbClr val="E9E9E9">
                    <a:lumMod val="10000"/>
                  </a:srgbClr>
                </a:solidFill>
                <a:latin typeface="华文楷体" panose="02010600040101010101" pitchFamily="2" charset="-122"/>
                <a:ea typeface="华文楷体" panose="02010600040101010101" pitchFamily="2" charset="-122"/>
              </a:rPr>
              <a:t> </a:t>
            </a:r>
            <a:r>
              <a:rPr lang="en-US" altLang="zh-CN" sz="2000" dirty="0">
                <a:solidFill>
                  <a:srgbClr val="E9E9E9">
                    <a:lumMod val="10000"/>
                  </a:srgbClr>
                </a:solidFill>
                <a:latin typeface="华文楷体" panose="02010600040101010101" pitchFamily="2" charset="-122"/>
                <a:ea typeface="华文楷体" panose="02010600040101010101" pitchFamily="2" charset="-122"/>
              </a:rPr>
              <a:t>root</a:t>
            </a:r>
            <a:r>
              <a:rPr lang="zh-CN" altLang="en-US" sz="2000" dirty="0">
                <a:solidFill>
                  <a:srgbClr val="E9E9E9">
                    <a:lumMod val="10000"/>
                  </a:srgbClr>
                </a:solidFill>
                <a:latin typeface="华文楷体" panose="02010600040101010101" pitchFamily="2" charset="-122"/>
                <a:ea typeface="华文楷体" panose="02010600040101010101" pitchFamily="2" charset="-122"/>
              </a:rPr>
              <a:t>哈希值存在每一个区块的</a:t>
            </a: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头部</a:t>
            </a:r>
            <a:endParaRPr lang="en-US" altLang="zh-CN" sz="2000"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通过</a:t>
            </a:r>
            <a:r>
              <a:rPr lang="zh-CN" altLang="en-US" sz="2000" dirty="0">
                <a:solidFill>
                  <a:srgbClr val="E9E9E9">
                    <a:lumMod val="10000"/>
                  </a:srgbClr>
                </a:solidFill>
                <a:latin typeface="华文楷体" panose="02010600040101010101" pitchFamily="2" charset="-122"/>
                <a:ea typeface="华文楷体" panose="02010600040101010101" pitchFamily="2" charset="-122"/>
              </a:rPr>
              <a:t>这个</a:t>
            </a:r>
            <a:r>
              <a:rPr lang="en-US" altLang="zh-CN" sz="2000" dirty="0">
                <a:solidFill>
                  <a:srgbClr val="E9E9E9">
                    <a:lumMod val="10000"/>
                  </a:srgbClr>
                </a:solidFill>
                <a:latin typeface="华文楷体" panose="02010600040101010101" pitchFamily="2" charset="-122"/>
                <a:ea typeface="华文楷体" panose="02010600040101010101" pitchFamily="2" charset="-122"/>
              </a:rPr>
              <a:t>root</a:t>
            </a:r>
            <a:r>
              <a:rPr lang="zh-CN" altLang="en-US" sz="2000" dirty="0">
                <a:solidFill>
                  <a:srgbClr val="E9E9E9">
                    <a:lumMod val="10000"/>
                  </a:srgbClr>
                </a:solidFill>
                <a:latin typeface="华文楷体" panose="02010600040101010101" pitchFamily="2" charset="-122"/>
                <a:ea typeface="华文楷体" panose="02010600040101010101" pitchFamily="2" charset="-122"/>
              </a:rPr>
              <a:t>值连接着区块</a:t>
            </a: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体</a:t>
            </a:r>
            <a:endParaRPr lang="en-US" altLang="zh-CN" sz="2000"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区块体内包含</a:t>
            </a:r>
            <a:r>
              <a:rPr lang="zh-CN" altLang="en-US" sz="2000" dirty="0">
                <a:solidFill>
                  <a:srgbClr val="E9E9E9">
                    <a:lumMod val="10000"/>
                  </a:srgbClr>
                </a:solidFill>
                <a:latin typeface="华文楷体" panose="02010600040101010101" pitchFamily="2" charset="-122"/>
                <a:ea typeface="华文楷体" panose="02010600040101010101" pitchFamily="2" charset="-122"/>
              </a:rPr>
              <a:t>着大量的</a:t>
            </a: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交易</a:t>
            </a:r>
            <a:endParaRPr lang="en-US" altLang="zh-CN" sz="2000"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每个</a:t>
            </a:r>
            <a:r>
              <a:rPr lang="zh-CN" altLang="en-US" sz="2000" dirty="0">
                <a:solidFill>
                  <a:srgbClr val="E9E9E9">
                    <a:lumMod val="10000"/>
                  </a:srgbClr>
                </a:solidFill>
                <a:latin typeface="华文楷体" panose="02010600040101010101" pitchFamily="2" charset="-122"/>
                <a:ea typeface="华文楷体" panose="02010600040101010101" pitchFamily="2" charset="-122"/>
              </a:rPr>
              <a:t>交易就相当于前面提到的数据</a:t>
            </a: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块</a:t>
            </a:r>
            <a:endParaRPr lang="en-US" altLang="zh-CN" sz="2000"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交易</a:t>
            </a:r>
            <a:r>
              <a:rPr lang="zh-CN" altLang="en-US" sz="2000" dirty="0">
                <a:solidFill>
                  <a:srgbClr val="E9E9E9">
                    <a:lumMod val="10000"/>
                  </a:srgbClr>
                </a:solidFill>
                <a:latin typeface="华文楷体" panose="02010600040101010101" pitchFamily="2" charset="-122"/>
                <a:ea typeface="华文楷体" panose="02010600040101010101" pitchFamily="2" charset="-122"/>
              </a:rPr>
              <a:t>本身有都有自己的哈希值来唯一标识</a:t>
            </a: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自己</a:t>
            </a:r>
            <a:endParaRPr lang="en-US" altLang="zh-CN" sz="2000" dirty="0">
              <a:solidFill>
                <a:srgbClr val="E9E9E9">
                  <a:lumMod val="10000"/>
                </a:srgbClr>
              </a:solidFill>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1131" y="1310114"/>
            <a:ext cx="4068418" cy="4955864"/>
          </a:xfrm>
          <a:prstGeom prst="rect">
            <a:avLst/>
          </a:prstGeom>
        </p:spPr>
      </p:pic>
    </p:spTree>
    <p:extLst>
      <p:ext uri="{BB962C8B-B14F-4D97-AF65-F5344CB8AC3E}">
        <p14:creationId xmlns:p14="http://schemas.microsoft.com/office/powerpoint/2010/main" val="1390822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5548781" y="879693"/>
            <a:ext cx="5581671" cy="501650"/>
            <a:chOff x="5675695" y="2049242"/>
            <a:chExt cx="5581671" cy="501650"/>
          </a:xfrm>
        </p:grpSpPr>
        <p:sp>
          <p:nvSpPr>
            <p:cNvPr id="38" name="椭圆 37"/>
            <p:cNvSpPr/>
            <p:nvPr/>
          </p:nvSpPr>
          <p:spPr bwMode="auto">
            <a:xfrm>
              <a:off x="5675695" y="2083305"/>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39" name="文本框 38"/>
            <p:cNvSpPr txBox="1"/>
            <p:nvPr/>
          </p:nvSpPr>
          <p:spPr>
            <a:xfrm>
              <a:off x="6274948" y="2049242"/>
              <a:ext cx="4982418" cy="501650"/>
            </a:xfrm>
            <a:prstGeom prst="rect">
              <a:avLst/>
            </a:prstGeom>
            <a:noFill/>
          </p:spPr>
          <p:txBody>
            <a:bodyPr wrap="square" rtlCol="0">
              <a:spAutoFit/>
            </a:bodyPr>
            <a:lstStyle/>
            <a:p>
              <a:pPr>
                <a:lnSpc>
                  <a:spcPts val="3200"/>
                </a:lnSpc>
                <a:spcBef>
                  <a:spcPts val="600"/>
                </a:spcBef>
                <a:spcAft>
                  <a:spcPts val="1200"/>
                </a:spcAft>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共识机制</a:t>
              </a:r>
            </a:p>
          </p:txBody>
        </p:sp>
        <p:sp>
          <p:nvSpPr>
            <p:cNvPr id="40" name="Freeform 5"/>
            <p:cNvSpPr>
              <a:spLocks noEditPoints="1"/>
            </p:cNvSpPr>
            <p:nvPr/>
          </p:nvSpPr>
          <p:spPr bwMode="auto">
            <a:xfrm>
              <a:off x="5771115" y="2222862"/>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1" name="Freeform 6"/>
            <p:cNvSpPr>
              <a:spLocks noEditPoints="1"/>
            </p:cNvSpPr>
            <p:nvPr/>
          </p:nvSpPr>
          <p:spPr bwMode="auto">
            <a:xfrm>
              <a:off x="5897172" y="2302015"/>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2" name="Freeform 7"/>
            <p:cNvSpPr>
              <a:spLocks noEditPoints="1"/>
            </p:cNvSpPr>
            <p:nvPr/>
          </p:nvSpPr>
          <p:spPr bwMode="auto">
            <a:xfrm>
              <a:off x="5771115" y="2192158"/>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5548866" y="1711566"/>
            <a:ext cx="6381167" cy="501650"/>
            <a:chOff x="5675695" y="3167582"/>
            <a:chExt cx="6381167" cy="501650"/>
          </a:xfrm>
        </p:grpSpPr>
        <p:sp>
          <p:nvSpPr>
            <p:cNvPr id="44" name="椭圆 43"/>
            <p:cNvSpPr/>
            <p:nvPr/>
          </p:nvSpPr>
          <p:spPr bwMode="auto">
            <a:xfrm>
              <a:off x="5675695" y="3186691"/>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45" name="文本框 44"/>
            <p:cNvSpPr txBox="1"/>
            <p:nvPr/>
          </p:nvSpPr>
          <p:spPr>
            <a:xfrm>
              <a:off x="6259195" y="3167582"/>
              <a:ext cx="5797667" cy="501650"/>
            </a:xfrm>
            <a:prstGeom prst="rect">
              <a:avLst/>
            </a:prstGeom>
            <a:noFill/>
          </p:spPr>
          <p:txBody>
            <a:bodyPr wrap="square" rtlCol="0">
              <a:spAutoFit/>
            </a:bodyPr>
            <a:lstStyle/>
            <a:p>
              <a:pPr>
                <a:lnSpc>
                  <a:spcPts val="3200"/>
                </a:lnSpc>
                <a:spcBef>
                  <a:spcPts val="600"/>
                </a:spcBef>
                <a:spcAft>
                  <a:spcPts val="1200"/>
                </a:spcAft>
              </a:pPr>
              <a:r>
                <a:rPr lang="en-US" sz="2400" b="1" dirty="0" smtClean="0">
                  <a:latin typeface="Times New Roman" panose="02020603050405020304" pitchFamily="18" charset="0"/>
                  <a:ea typeface="微软雅黑" panose="020B0503020204020204" pitchFamily="34" charset="-122"/>
                  <a:cs typeface="Times New Roman" panose="02020603050405020304" pitchFamily="18" charset="0"/>
                </a:rPr>
                <a:t>POW</a:t>
              </a:r>
              <a:endParaRPr 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Freeform 5"/>
            <p:cNvSpPr>
              <a:spLocks noEditPoints="1"/>
            </p:cNvSpPr>
            <p:nvPr/>
          </p:nvSpPr>
          <p:spPr bwMode="auto">
            <a:xfrm>
              <a:off x="5751980" y="3326697"/>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7" name="Freeform 6"/>
            <p:cNvSpPr>
              <a:spLocks noEditPoints="1"/>
            </p:cNvSpPr>
            <p:nvPr/>
          </p:nvSpPr>
          <p:spPr bwMode="auto">
            <a:xfrm>
              <a:off x="5878037" y="3405850"/>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8" name="Freeform 7"/>
            <p:cNvSpPr>
              <a:spLocks noEditPoints="1"/>
            </p:cNvSpPr>
            <p:nvPr/>
          </p:nvSpPr>
          <p:spPr bwMode="auto">
            <a:xfrm>
              <a:off x="5751980" y="3295993"/>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5548866" y="2542925"/>
            <a:ext cx="6058027" cy="501650"/>
            <a:chOff x="5675695" y="4270968"/>
            <a:chExt cx="6058027" cy="501650"/>
          </a:xfrm>
        </p:grpSpPr>
        <p:sp>
          <p:nvSpPr>
            <p:cNvPr id="50" name="椭圆 49"/>
            <p:cNvSpPr/>
            <p:nvPr/>
          </p:nvSpPr>
          <p:spPr bwMode="auto">
            <a:xfrm>
              <a:off x="5675695" y="4290077"/>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51" name="文本框 50"/>
            <p:cNvSpPr txBox="1"/>
            <p:nvPr/>
          </p:nvSpPr>
          <p:spPr>
            <a:xfrm>
              <a:off x="6259195" y="4270968"/>
              <a:ext cx="5474527" cy="501650"/>
            </a:xfrm>
            <a:prstGeom prst="rect">
              <a:avLst/>
            </a:prstGeom>
            <a:noFill/>
          </p:spPr>
          <p:txBody>
            <a:bodyPr wrap="square" rtlCol="0">
              <a:spAutoFit/>
            </a:bodyPr>
            <a:lstStyle/>
            <a:p>
              <a:pPr>
                <a:lnSpc>
                  <a:spcPts val="3200"/>
                </a:lnSpc>
                <a:spcBef>
                  <a:spcPts val="600"/>
                </a:spcBef>
                <a:spcAft>
                  <a:spcPts val="1200"/>
                </a:spcAft>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POS</a:t>
              </a:r>
            </a:p>
          </p:txBody>
        </p:sp>
        <p:sp>
          <p:nvSpPr>
            <p:cNvPr id="52" name="Freeform 5"/>
            <p:cNvSpPr>
              <a:spLocks noEditPoints="1"/>
            </p:cNvSpPr>
            <p:nvPr/>
          </p:nvSpPr>
          <p:spPr bwMode="auto">
            <a:xfrm>
              <a:off x="5767556" y="4429634"/>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3" name="Freeform 6"/>
            <p:cNvSpPr>
              <a:spLocks noEditPoints="1"/>
            </p:cNvSpPr>
            <p:nvPr/>
          </p:nvSpPr>
          <p:spPr bwMode="auto">
            <a:xfrm>
              <a:off x="5893613" y="4508787"/>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4" name="Freeform 7"/>
            <p:cNvSpPr>
              <a:spLocks noEditPoints="1"/>
            </p:cNvSpPr>
            <p:nvPr/>
          </p:nvSpPr>
          <p:spPr bwMode="auto">
            <a:xfrm>
              <a:off x="5767556" y="4398930"/>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lstStyle/>
            <a:p>
              <a:endParaRPr lang="zh-CN" altLang="en-US"/>
            </a:p>
          </p:txBody>
        </p:sp>
      </p:grpSp>
      <p:grpSp>
        <p:nvGrpSpPr>
          <p:cNvPr id="55" name="组合 54"/>
          <p:cNvGrpSpPr/>
          <p:nvPr/>
        </p:nvGrpSpPr>
        <p:grpSpPr>
          <a:xfrm>
            <a:off x="5548634" y="3422603"/>
            <a:ext cx="6058027" cy="501650"/>
            <a:chOff x="5675695" y="4270968"/>
            <a:chExt cx="6058027" cy="501650"/>
          </a:xfrm>
        </p:grpSpPr>
        <p:sp>
          <p:nvSpPr>
            <p:cNvPr id="56" name="椭圆 55"/>
            <p:cNvSpPr/>
            <p:nvPr/>
          </p:nvSpPr>
          <p:spPr bwMode="auto">
            <a:xfrm>
              <a:off x="5675695" y="4290077"/>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57" name="文本框 56"/>
            <p:cNvSpPr txBox="1"/>
            <p:nvPr/>
          </p:nvSpPr>
          <p:spPr>
            <a:xfrm>
              <a:off x="6259195" y="4270968"/>
              <a:ext cx="5474527" cy="501650"/>
            </a:xfrm>
            <a:prstGeom prst="rect">
              <a:avLst/>
            </a:prstGeom>
            <a:noFill/>
          </p:spPr>
          <p:txBody>
            <a:bodyPr wrap="square" rtlCol="0">
              <a:spAutoFit/>
            </a:bodyPr>
            <a:lstStyle/>
            <a:p>
              <a:pPr>
                <a:lnSpc>
                  <a:spcPts val="3200"/>
                </a:lnSpc>
                <a:spcBef>
                  <a:spcPts val="600"/>
                </a:spcBef>
                <a:spcAft>
                  <a:spcPts val="1200"/>
                </a:spcAft>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DPOS</a:t>
              </a:r>
            </a:p>
          </p:txBody>
        </p:sp>
        <p:sp>
          <p:nvSpPr>
            <p:cNvPr id="58" name="Freeform 5"/>
            <p:cNvSpPr>
              <a:spLocks noEditPoints="1"/>
            </p:cNvSpPr>
            <p:nvPr/>
          </p:nvSpPr>
          <p:spPr bwMode="auto">
            <a:xfrm>
              <a:off x="5767556" y="4429634"/>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Freeform 6"/>
            <p:cNvSpPr>
              <a:spLocks noEditPoints="1"/>
            </p:cNvSpPr>
            <p:nvPr/>
          </p:nvSpPr>
          <p:spPr bwMode="auto">
            <a:xfrm>
              <a:off x="5893613" y="4508787"/>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60" name="Freeform 7"/>
            <p:cNvSpPr>
              <a:spLocks noEditPoints="1"/>
            </p:cNvSpPr>
            <p:nvPr/>
          </p:nvSpPr>
          <p:spPr bwMode="auto">
            <a:xfrm>
              <a:off x="5767556" y="4398930"/>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5548634" y="4295728"/>
            <a:ext cx="6058027" cy="501650"/>
            <a:chOff x="5675695" y="4270968"/>
            <a:chExt cx="6058027" cy="501650"/>
          </a:xfrm>
        </p:grpSpPr>
        <p:sp>
          <p:nvSpPr>
            <p:cNvPr id="3" name="椭圆 2"/>
            <p:cNvSpPr/>
            <p:nvPr/>
          </p:nvSpPr>
          <p:spPr bwMode="auto">
            <a:xfrm>
              <a:off x="5675695" y="4290077"/>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4" name="文本框 3"/>
            <p:cNvSpPr txBox="1"/>
            <p:nvPr/>
          </p:nvSpPr>
          <p:spPr>
            <a:xfrm>
              <a:off x="6259195" y="4270968"/>
              <a:ext cx="5474527" cy="501650"/>
            </a:xfrm>
            <a:prstGeom prst="rect">
              <a:avLst/>
            </a:prstGeom>
            <a:noFill/>
          </p:spPr>
          <p:txBody>
            <a:bodyPr wrap="square" rtlCol="0">
              <a:spAutoFit/>
            </a:bodyPr>
            <a:lstStyle/>
            <a:p>
              <a:pPr>
                <a:lnSpc>
                  <a:spcPts val="3200"/>
                </a:lnSpc>
                <a:spcBef>
                  <a:spcPts val="600"/>
                </a:spcBef>
                <a:spcAft>
                  <a:spcPts val="1200"/>
                </a:spcAft>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PBFT</a:t>
              </a:r>
            </a:p>
          </p:txBody>
        </p:sp>
        <p:sp>
          <p:nvSpPr>
            <p:cNvPr id="5" name="Freeform 5"/>
            <p:cNvSpPr>
              <a:spLocks noEditPoints="1"/>
            </p:cNvSpPr>
            <p:nvPr/>
          </p:nvSpPr>
          <p:spPr bwMode="auto">
            <a:xfrm>
              <a:off x="5767556" y="4429634"/>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6" name="Freeform 6"/>
            <p:cNvSpPr>
              <a:spLocks noEditPoints="1"/>
            </p:cNvSpPr>
            <p:nvPr/>
          </p:nvSpPr>
          <p:spPr bwMode="auto">
            <a:xfrm>
              <a:off x="5893613" y="4508787"/>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7" name="Freeform 7"/>
            <p:cNvSpPr>
              <a:spLocks noEditPoints="1"/>
            </p:cNvSpPr>
            <p:nvPr/>
          </p:nvSpPr>
          <p:spPr bwMode="auto">
            <a:xfrm>
              <a:off x="5767556" y="4398930"/>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lstStyle/>
            <a:p>
              <a:endParaRPr lang="zh-CN" altLang="en-US"/>
            </a:p>
          </p:txBody>
        </p:sp>
      </p:grpSp>
      <p:grpSp>
        <p:nvGrpSpPr>
          <p:cNvPr id="14" name="组合 13"/>
          <p:cNvGrpSpPr/>
          <p:nvPr/>
        </p:nvGrpSpPr>
        <p:grpSpPr>
          <a:xfrm>
            <a:off x="5548634" y="5140913"/>
            <a:ext cx="6058027" cy="501650"/>
            <a:chOff x="5675695" y="4270968"/>
            <a:chExt cx="6058027" cy="501650"/>
          </a:xfrm>
        </p:grpSpPr>
        <p:sp>
          <p:nvSpPr>
            <p:cNvPr id="15" name="椭圆 14"/>
            <p:cNvSpPr/>
            <p:nvPr/>
          </p:nvSpPr>
          <p:spPr bwMode="auto">
            <a:xfrm>
              <a:off x="5675695" y="4290077"/>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16" name="文本框 15"/>
            <p:cNvSpPr txBox="1"/>
            <p:nvPr/>
          </p:nvSpPr>
          <p:spPr>
            <a:xfrm>
              <a:off x="6259195" y="4270968"/>
              <a:ext cx="5474527" cy="501650"/>
            </a:xfrm>
            <a:prstGeom prst="rect">
              <a:avLst/>
            </a:prstGeom>
            <a:noFill/>
          </p:spPr>
          <p:txBody>
            <a:bodyPr wrap="square" rtlCol="0">
              <a:spAutoFit/>
            </a:bodyPr>
            <a:lstStyle/>
            <a:p>
              <a:pPr>
                <a:lnSpc>
                  <a:spcPts val="3200"/>
                </a:lnSpc>
                <a:spcBef>
                  <a:spcPts val="600"/>
                </a:spcBef>
                <a:spcAft>
                  <a:spcPts val="1200"/>
                </a:spcAft>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RAFT</a:t>
              </a:r>
            </a:p>
          </p:txBody>
        </p:sp>
        <p:sp>
          <p:nvSpPr>
            <p:cNvPr id="17" name="Freeform 5"/>
            <p:cNvSpPr>
              <a:spLocks noEditPoints="1"/>
            </p:cNvSpPr>
            <p:nvPr/>
          </p:nvSpPr>
          <p:spPr bwMode="auto">
            <a:xfrm>
              <a:off x="5767556" y="4429634"/>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8" name="Freeform 6"/>
            <p:cNvSpPr>
              <a:spLocks noEditPoints="1"/>
            </p:cNvSpPr>
            <p:nvPr/>
          </p:nvSpPr>
          <p:spPr bwMode="auto">
            <a:xfrm>
              <a:off x="5893613" y="4508787"/>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9" name="Freeform 7"/>
            <p:cNvSpPr>
              <a:spLocks noEditPoints="1"/>
            </p:cNvSpPr>
            <p:nvPr/>
          </p:nvSpPr>
          <p:spPr bwMode="auto">
            <a:xfrm>
              <a:off x="5767556" y="4398930"/>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lstStyle/>
            <a:p>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814941" y="641361"/>
            <a:ext cx="8857091" cy="523220"/>
          </a:xfrm>
          <a:prstGeom prst="rect">
            <a:avLst/>
          </a:prstGeom>
          <a:noFill/>
        </p:spPr>
        <p:txBody>
          <a:bodyPr wrap="square" rtlCol="0">
            <a:spAutoFit/>
          </a:bodyPr>
          <a:lstStyle/>
          <a:p>
            <a:r>
              <a:rPr lang="en-US" altLang="zh-CN" sz="2800" dirty="0" smtClean="0">
                <a:solidFill>
                  <a:srgbClr val="9B0D14"/>
                </a:solidFill>
                <a:latin typeface="华文中宋" panose="02010600040101010101" pitchFamily="2" charset="-122"/>
                <a:ea typeface="华文中宋" panose="02010600040101010101" pitchFamily="2" charset="-122"/>
              </a:rPr>
              <a:t>1.2.POW</a:t>
            </a:r>
            <a:r>
              <a:rPr lang="zh-CN" altLang="en-US" sz="2800" dirty="0" smtClean="0">
                <a:solidFill>
                  <a:srgbClr val="9B0D14"/>
                </a:solidFill>
                <a:latin typeface="华文中宋" panose="02010600040101010101" pitchFamily="2" charset="-122"/>
                <a:ea typeface="华文中宋" panose="02010600040101010101" pitchFamily="2" charset="-122"/>
              </a:rPr>
              <a:t>工作量证明三要素</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3" name="文本框 2"/>
          <p:cNvSpPr txBox="1"/>
          <p:nvPr/>
        </p:nvSpPr>
        <p:spPr>
          <a:xfrm>
            <a:off x="29328" y="1164581"/>
            <a:ext cx="10428316" cy="3323987"/>
          </a:xfrm>
          <a:prstGeom prst="rect">
            <a:avLst/>
          </a:prstGeom>
          <a:noFill/>
        </p:spPr>
        <p:txBody>
          <a:bodyPr wrap="square" rtlCol="0">
            <a:spAutoFit/>
          </a:bodyPr>
          <a:lstStyle/>
          <a:p>
            <a:pPr lvl="1">
              <a:lnSpc>
                <a:spcPct val="150000"/>
              </a:lnSpc>
            </a:pPr>
            <a:r>
              <a:rPr lang="en-US" altLang="zh-CN" sz="2000" b="1" dirty="0" err="1" smtClean="0">
                <a:solidFill>
                  <a:srgbClr val="E9E9E9">
                    <a:lumMod val="10000"/>
                  </a:srgbClr>
                </a:solidFill>
                <a:latin typeface="华文楷体" panose="02010600040101010101" pitchFamily="2" charset="-122"/>
                <a:ea typeface="华文楷体" panose="02010600040101010101" pitchFamily="2" charset="-122"/>
              </a:rPr>
              <a:t>Merkle</a:t>
            </a:r>
            <a:r>
              <a:rPr lang="zh-CN" altLang="en-US" sz="2000" b="1" dirty="0" smtClean="0">
                <a:solidFill>
                  <a:srgbClr val="E9E9E9">
                    <a:lumMod val="10000"/>
                  </a:srgbClr>
                </a:solidFill>
                <a:latin typeface="华文楷体" panose="02010600040101010101" pitchFamily="2" charset="-122"/>
                <a:ea typeface="华文楷体" panose="02010600040101010101" pitchFamily="2" charset="-122"/>
              </a:rPr>
              <a:t>树 验证：验证根</a:t>
            </a:r>
            <a:r>
              <a:rPr lang="zh-CN" altLang="en-US" sz="2000" b="1" dirty="0">
                <a:solidFill>
                  <a:srgbClr val="E9E9E9">
                    <a:lumMod val="10000"/>
                  </a:srgbClr>
                </a:solidFill>
                <a:latin typeface="华文楷体" panose="02010600040101010101" pitchFamily="2" charset="-122"/>
                <a:ea typeface="华文楷体" panose="02010600040101010101" pitchFamily="2" charset="-122"/>
              </a:rPr>
              <a:t>节点是否一致即可</a:t>
            </a:r>
            <a:endParaRPr lang="en-US" altLang="zh-CN" sz="2000" b="1"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zh-CN" altLang="en-US" sz="2000" b="1" dirty="0" smtClean="0">
                <a:solidFill>
                  <a:srgbClr val="E9E9E9">
                    <a:lumMod val="10000"/>
                  </a:srgbClr>
                </a:solidFill>
                <a:latin typeface="华文楷体" panose="02010600040101010101" pitchFamily="2" charset="-122"/>
                <a:ea typeface="华文楷体" panose="02010600040101010101" pitchFamily="2" charset="-122"/>
              </a:rPr>
              <a:t>如果交易</a:t>
            </a:r>
            <a:r>
              <a:rPr lang="en-US" altLang="zh-CN" sz="2000" b="1" dirty="0" smtClean="0">
                <a:solidFill>
                  <a:srgbClr val="E9E9E9">
                    <a:lumMod val="10000"/>
                  </a:srgbClr>
                </a:solidFill>
                <a:latin typeface="华文楷体" panose="02010600040101010101" pitchFamily="2" charset="-122"/>
                <a:ea typeface="华文楷体" panose="02010600040101010101" pitchFamily="2" charset="-122"/>
              </a:rPr>
              <a:t>3</a:t>
            </a:r>
            <a:r>
              <a:rPr lang="zh-CN" altLang="en-US" sz="2000" b="1" dirty="0" smtClean="0">
                <a:solidFill>
                  <a:srgbClr val="E9E9E9">
                    <a:lumMod val="10000"/>
                  </a:srgbClr>
                </a:solidFill>
                <a:latin typeface="华文楷体" panose="02010600040101010101" pitchFamily="2" charset="-122"/>
                <a:ea typeface="华文楷体" panose="02010600040101010101" pitchFamily="2" charset="-122"/>
              </a:rPr>
              <a:t>被改变，会出现什么问题？</a:t>
            </a:r>
            <a:endParaRPr lang="en-US" altLang="zh-CN" sz="2000" b="1"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zh-CN" altLang="en-US" sz="2000" b="1" dirty="0" smtClean="0">
                <a:solidFill>
                  <a:srgbClr val="E9E9E9">
                    <a:lumMod val="10000"/>
                  </a:srgbClr>
                </a:solidFill>
                <a:latin typeface="华文楷体" panose="02010600040101010101" pitchFamily="2" charset="-122"/>
                <a:ea typeface="华文楷体" panose="02010600040101010101" pitchFamily="2" charset="-122"/>
              </a:rPr>
              <a:t>定位复杂度？</a:t>
            </a:r>
            <a:endParaRPr lang="en-US" altLang="zh-CN" sz="2000" b="1"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endParaRPr lang="en-US" altLang="zh-CN" sz="2000" b="1" dirty="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zh-CN" altLang="en-US" sz="2000" b="1" dirty="0">
                <a:solidFill>
                  <a:srgbClr val="E9E9E9">
                    <a:lumMod val="10000"/>
                  </a:srgbClr>
                </a:solidFill>
                <a:latin typeface="华文楷体" panose="02010600040101010101" pitchFamily="2" charset="-122"/>
                <a:ea typeface="华文楷体" panose="02010600040101010101" pitchFamily="2" charset="-122"/>
              </a:rPr>
              <a:t>轻量级的</a:t>
            </a:r>
            <a:r>
              <a:rPr lang="en-US" altLang="zh-CN" sz="2000" b="1" dirty="0" err="1">
                <a:solidFill>
                  <a:srgbClr val="E9E9E9">
                    <a:lumMod val="10000"/>
                  </a:srgbClr>
                </a:solidFill>
                <a:latin typeface="华文楷体" panose="02010600040101010101" pitchFamily="2" charset="-122"/>
                <a:ea typeface="华文楷体" panose="02010600040101010101" pitchFamily="2" charset="-122"/>
              </a:rPr>
              <a:t>spv</a:t>
            </a:r>
            <a:r>
              <a:rPr lang="zh-CN" altLang="en-US" sz="2000" b="1" dirty="0" smtClean="0">
                <a:solidFill>
                  <a:srgbClr val="E9E9E9">
                    <a:lumMod val="10000"/>
                  </a:srgbClr>
                </a:solidFill>
                <a:latin typeface="华文楷体" panose="02010600040101010101" pitchFamily="2" charset="-122"/>
                <a:ea typeface="华文楷体" panose="02010600040101010101" pitchFamily="2" charset="-122"/>
              </a:rPr>
              <a:t>验证：</a:t>
            </a:r>
            <a:endParaRPr lang="en-US" altLang="zh-CN" sz="2000" b="1"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en-US" altLang="zh-CN" sz="2000" b="1" dirty="0">
                <a:solidFill>
                  <a:srgbClr val="E9E9E9">
                    <a:lumMod val="10000"/>
                  </a:srgbClr>
                </a:solidFill>
                <a:latin typeface="华文楷体" panose="02010600040101010101" pitchFamily="2" charset="-122"/>
                <a:ea typeface="华文楷体" panose="02010600040101010101" pitchFamily="2" charset="-122"/>
              </a:rPr>
              <a:t> </a:t>
            </a:r>
            <a:r>
              <a:rPr lang="en-US" altLang="zh-CN" sz="2000" b="1" dirty="0" smtClean="0">
                <a:solidFill>
                  <a:srgbClr val="E9E9E9">
                    <a:lumMod val="10000"/>
                  </a:srgbClr>
                </a:solidFill>
                <a:latin typeface="华文楷体" panose="02010600040101010101" pitchFamily="2" charset="-122"/>
                <a:ea typeface="华文楷体" panose="02010600040101010101" pitchFamily="2" charset="-122"/>
              </a:rPr>
              <a:t>   </a:t>
            </a:r>
          </a:p>
          <a:p>
            <a:pPr lvl="1">
              <a:lnSpc>
                <a:spcPct val="150000"/>
              </a:lnSpc>
            </a:pPr>
            <a:endParaRPr lang="en-US" altLang="zh-CN" sz="2000" dirty="0">
              <a:solidFill>
                <a:srgbClr val="E9E9E9">
                  <a:lumMod val="10000"/>
                </a:srgbClr>
              </a:solidFill>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1131" y="1310114"/>
            <a:ext cx="4068418" cy="4955864"/>
          </a:xfrm>
          <a:prstGeom prst="rect">
            <a:avLst/>
          </a:prstGeom>
        </p:spPr>
      </p:pic>
    </p:spTree>
    <p:extLst>
      <p:ext uri="{BB962C8B-B14F-4D97-AF65-F5344CB8AC3E}">
        <p14:creationId xmlns:p14="http://schemas.microsoft.com/office/powerpoint/2010/main" val="666861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p:txBody>
          <a:bodyPr/>
          <a:lstStyle/>
          <a:p>
            <a:endParaRPr lang="zh-CN" altLang="en-US" dirty="0"/>
          </a:p>
        </p:txBody>
      </p:sp>
      <p:sp>
        <p:nvSpPr>
          <p:cNvPr id="2" name="矩形 1">
            <a:extLst>
              <a:ext uri="{FF2B5EF4-FFF2-40B4-BE49-F238E27FC236}">
                <a16:creationId xmlns:a16="http://schemas.microsoft.com/office/drawing/2014/main" id="{EFBF529B-3311-46AE-8682-8204E8A28BCB}"/>
              </a:ext>
            </a:extLst>
          </p:cNvPr>
          <p:cNvSpPr/>
          <p:nvPr/>
        </p:nvSpPr>
        <p:spPr>
          <a:xfrm>
            <a:off x="1007435" y="1412777"/>
            <a:ext cx="4233851" cy="584775"/>
          </a:xfrm>
          <a:prstGeom prst="rect">
            <a:avLst/>
          </a:prstGeom>
        </p:spPr>
        <p:txBody>
          <a:bodyPr wrap="none">
            <a:spAutoFit/>
          </a:bodyPr>
          <a:lstStyle/>
          <a:p>
            <a:r>
              <a:rPr lang="en-US" altLang="zh-CN" sz="3200" dirty="0">
                <a:latin typeface="Microsoft YaHei" panose="020B0503020204020204" pitchFamily="34" charset="-122"/>
                <a:ea typeface="Microsoft YaHei" panose="020B0503020204020204" pitchFamily="34" charset="-122"/>
              </a:rPr>
              <a:t>SPV</a:t>
            </a:r>
            <a:r>
              <a:rPr lang="zh-CN" altLang="en-US" sz="3200" dirty="0">
                <a:latin typeface="Microsoft YaHei" panose="020B0503020204020204" pitchFamily="34" charset="-122"/>
                <a:ea typeface="Microsoft YaHei" panose="020B0503020204020204" pitchFamily="34" charset="-122"/>
              </a:rPr>
              <a:t>的是怎么出现的？</a:t>
            </a:r>
            <a:endParaRPr lang="zh-CN" altLang="en-US" sz="3200" dirty="0"/>
          </a:p>
        </p:txBody>
      </p:sp>
      <p:sp>
        <p:nvSpPr>
          <p:cNvPr id="4" name="矩形 3">
            <a:extLst>
              <a:ext uri="{FF2B5EF4-FFF2-40B4-BE49-F238E27FC236}">
                <a16:creationId xmlns:a16="http://schemas.microsoft.com/office/drawing/2014/main" id="{BE2D1229-909E-4DBD-96C4-3B5404DD7293}"/>
              </a:ext>
            </a:extLst>
          </p:cNvPr>
          <p:cNvSpPr/>
          <p:nvPr/>
        </p:nvSpPr>
        <p:spPr>
          <a:xfrm>
            <a:off x="527382" y="2276872"/>
            <a:ext cx="11137237" cy="2554930"/>
          </a:xfrm>
          <a:prstGeom prst="rect">
            <a:avLst/>
          </a:prstGeom>
        </p:spPr>
        <p:txBody>
          <a:bodyPr wrap="square">
            <a:spAutoFit/>
          </a:bodyPr>
          <a:lstStyle/>
          <a:p>
            <a:r>
              <a:rPr lang="zh-CN" altLang="en-US" sz="2667" dirty="0">
                <a:latin typeface="宋体" panose="02010600030101010101" pitchFamily="2" charset="-122"/>
                <a:ea typeface="宋体" panose="02010600030101010101" pitchFamily="2" charset="-122"/>
              </a:rPr>
              <a:t>    在比特币整个生态圈里，大部分都是普通用户，那么他们是否也要运行一个全节点程序呢？</a:t>
            </a:r>
          </a:p>
          <a:p>
            <a:r>
              <a:rPr lang="zh-CN" altLang="en-US" sz="2667" dirty="0">
                <a:latin typeface="宋体" panose="02010600030101010101" pitchFamily="2" charset="-122"/>
                <a:ea typeface="宋体" panose="02010600030101010101" pitchFamily="2" charset="-122"/>
              </a:rPr>
              <a:t>    而对于这些用户来说，他们需要知道自己是否支付成功，就只能到区块链上查找这笔交易。</a:t>
            </a:r>
          </a:p>
          <a:p>
            <a:r>
              <a:rPr lang="en-US" altLang="zh-CN" sz="2667" dirty="0">
                <a:latin typeface="宋体" panose="02010600030101010101" pitchFamily="2" charset="-122"/>
                <a:ea typeface="宋体" panose="02010600030101010101" pitchFamily="2" charset="-122"/>
              </a:rPr>
              <a:t>    </a:t>
            </a:r>
            <a:r>
              <a:rPr lang="zh-CN" altLang="zh-CN" sz="2667" dirty="0">
                <a:latin typeface="宋体" panose="02010600030101010101" pitchFamily="2" charset="-122"/>
                <a:ea typeface="宋体" panose="02010600030101010101" pitchFamily="2" charset="-122"/>
              </a:rPr>
              <a:t>比特币所有区块数据还在持续增长中。</a:t>
            </a:r>
            <a:r>
              <a:rPr lang="zh-CN" altLang="en-US" sz="2667" dirty="0">
                <a:latin typeface="宋体" panose="02010600030101010101" pitchFamily="2" charset="-122"/>
                <a:ea typeface="宋体" panose="02010600030101010101" pitchFamily="2" charset="-122"/>
              </a:rPr>
              <a:t>用户们不可能在手机上安装那么大内存的软件，想要在手机得到验证，就只能通过</a:t>
            </a:r>
            <a:r>
              <a:rPr lang="en-US" altLang="zh-CN" sz="2667" dirty="0">
                <a:latin typeface="宋体" panose="02010600030101010101" pitchFamily="2" charset="-122"/>
                <a:ea typeface="宋体" panose="02010600030101010101" pitchFamily="2" charset="-122"/>
              </a:rPr>
              <a:t>SPV</a:t>
            </a:r>
            <a:r>
              <a:rPr lang="zh-CN" altLang="en-US" sz="2667" dirty="0">
                <a:latin typeface="宋体" panose="02010600030101010101" pitchFamily="2" charset="-122"/>
                <a:ea typeface="宋体" panose="02010600030101010101" pitchFamily="2" charset="-122"/>
              </a:rPr>
              <a:t>简单支付验证了。</a:t>
            </a:r>
          </a:p>
        </p:txBody>
      </p:sp>
    </p:spTree>
    <p:extLst>
      <p:ext uri="{BB962C8B-B14F-4D97-AF65-F5344CB8AC3E}">
        <p14:creationId xmlns:p14="http://schemas.microsoft.com/office/powerpoint/2010/main" val="3199242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p:txBody>
          <a:bodyPr/>
          <a:lstStyle/>
          <a:p>
            <a:endParaRPr lang="zh-CN" altLang="en-US" dirty="0"/>
          </a:p>
        </p:txBody>
      </p:sp>
      <p:sp>
        <p:nvSpPr>
          <p:cNvPr id="2" name="矩形 1">
            <a:extLst>
              <a:ext uri="{FF2B5EF4-FFF2-40B4-BE49-F238E27FC236}">
                <a16:creationId xmlns:a16="http://schemas.microsoft.com/office/drawing/2014/main" id="{30933D7F-EB2C-4D1C-A331-17E7A8EF3D81}"/>
              </a:ext>
            </a:extLst>
          </p:cNvPr>
          <p:cNvSpPr/>
          <p:nvPr/>
        </p:nvSpPr>
        <p:spPr>
          <a:xfrm>
            <a:off x="623392" y="1220755"/>
            <a:ext cx="10945216" cy="1569660"/>
          </a:xfrm>
          <a:prstGeom prst="rect">
            <a:avLst/>
          </a:prstGeom>
        </p:spPr>
        <p:txBody>
          <a:bodyPr wrap="square">
            <a:spAutoFit/>
          </a:bodyPr>
          <a:lstStyle/>
          <a:p>
            <a:r>
              <a:rPr lang="zh-CN" altLang="en-US" sz="2667" dirty="0">
                <a:latin typeface="宋体" panose="02010600030101010101" pitchFamily="2" charset="-122"/>
                <a:ea typeface="宋体" panose="02010600030101010101" pitchFamily="2" charset="-122"/>
              </a:rPr>
              <a:t>    </a:t>
            </a:r>
            <a:r>
              <a:rPr lang="zh-CN" altLang="en-US" sz="3200" dirty="0">
                <a:latin typeface="宋体" panose="02010600030101010101" pitchFamily="2" charset="-122"/>
                <a:ea typeface="宋体" panose="02010600030101010101" pitchFamily="2" charset="-122"/>
              </a:rPr>
              <a:t>我们假设，比特币钱包最开始只存储了私钥，没有任何其他数据。那么它要获取跟自己地址相关的</a:t>
            </a:r>
            <a:r>
              <a:rPr lang="en-US" altLang="zh-CN" sz="3200" dirty="0">
                <a:latin typeface="宋体" panose="02010600030101010101" pitchFamily="2" charset="-122"/>
                <a:ea typeface="宋体" panose="02010600030101010101" pitchFamily="2" charset="-122"/>
              </a:rPr>
              <a:t>UTXO</a:t>
            </a:r>
            <a:r>
              <a:rPr lang="zh-CN" altLang="en-US" sz="3200" dirty="0">
                <a:latin typeface="宋体" panose="02010600030101010101" pitchFamily="2" charset="-122"/>
                <a:ea typeface="宋体" panose="02010600030101010101" pitchFamily="2" charset="-122"/>
              </a:rPr>
              <a:t>，只能向比特币网络中相邻的全节点询问，询问的方式有</a:t>
            </a:r>
            <a:r>
              <a:rPr lang="en-US" altLang="zh-CN" sz="3200" dirty="0">
                <a:latin typeface="宋体" panose="02010600030101010101" pitchFamily="2" charset="-122"/>
                <a:ea typeface="宋体" panose="02010600030101010101" pitchFamily="2" charset="-122"/>
              </a:rPr>
              <a:t>3</a:t>
            </a:r>
            <a:r>
              <a:rPr lang="zh-CN" altLang="en-US" sz="3200" dirty="0">
                <a:latin typeface="宋体" panose="02010600030101010101" pitchFamily="2" charset="-122"/>
                <a:ea typeface="宋体" panose="02010600030101010101" pitchFamily="2" charset="-122"/>
              </a:rPr>
              <a:t>中：</a:t>
            </a:r>
            <a:endParaRPr lang="zh-CN" altLang="en-US" sz="2667" dirty="0">
              <a:latin typeface="宋体" panose="02010600030101010101" pitchFamily="2" charset="-122"/>
              <a:ea typeface="宋体" panose="02010600030101010101" pitchFamily="2" charset="-122"/>
            </a:endParaRPr>
          </a:p>
        </p:txBody>
      </p:sp>
      <p:sp>
        <p:nvSpPr>
          <p:cNvPr id="5" name="矩形 4">
            <a:extLst>
              <a:ext uri="{FF2B5EF4-FFF2-40B4-BE49-F238E27FC236}">
                <a16:creationId xmlns:a16="http://schemas.microsoft.com/office/drawing/2014/main" id="{51501148-8E3A-4BF8-8922-392042850687}"/>
              </a:ext>
            </a:extLst>
          </p:cNvPr>
          <p:cNvSpPr/>
          <p:nvPr/>
        </p:nvSpPr>
        <p:spPr>
          <a:xfrm>
            <a:off x="863419" y="3051924"/>
            <a:ext cx="10465163" cy="2554867"/>
          </a:xfrm>
          <a:prstGeom prst="rect">
            <a:avLst/>
          </a:prstGeom>
        </p:spPr>
        <p:txBody>
          <a:bodyPr wrap="square">
            <a:spAutoFit/>
          </a:bodyPr>
          <a:lstStyle/>
          <a:p>
            <a:pPr marL="457189" indent="-457189">
              <a:spcBef>
                <a:spcPts val="1600"/>
              </a:spcBef>
              <a:buFont typeface="Wingdings" panose="05000000000000000000" pitchFamily="2" charset="2"/>
              <a:buChar char="Ø"/>
            </a:pPr>
            <a:r>
              <a:rPr lang="zh-CN" altLang="en-US" sz="2667" dirty="0">
                <a:latin typeface="宋体" panose="02010600030101010101" pitchFamily="2" charset="-122"/>
                <a:ea typeface="宋体" panose="02010600030101010101" pitchFamily="2" charset="-122"/>
              </a:rPr>
              <a:t>方法一：下载完整的区块链账本，自己查找</a:t>
            </a:r>
            <a:endParaRPr lang="en-US" altLang="zh-CN" sz="2667" dirty="0">
              <a:latin typeface="宋体" panose="02010600030101010101" pitchFamily="2" charset="-122"/>
              <a:ea typeface="宋体" panose="02010600030101010101" pitchFamily="2" charset="-122"/>
            </a:endParaRPr>
          </a:p>
          <a:p>
            <a:pPr marL="457189" indent="-457189">
              <a:spcBef>
                <a:spcPts val="1600"/>
              </a:spcBef>
              <a:buFont typeface="Wingdings" panose="05000000000000000000" pitchFamily="2" charset="2"/>
              <a:buChar char="Ø"/>
            </a:pPr>
            <a:r>
              <a:rPr lang="zh-CN" altLang="en-US" sz="2667" dirty="0">
                <a:latin typeface="宋体" panose="02010600030101010101" pitchFamily="2" charset="-122"/>
                <a:ea typeface="宋体" panose="02010600030101010101" pitchFamily="2" charset="-122"/>
              </a:rPr>
              <a:t>方法二：直接告诉全节点自己钱包的所有地址，全节点返回所有跟钱包地址相关的</a:t>
            </a:r>
            <a:r>
              <a:rPr lang="en-US" altLang="zh-CN" sz="2667" dirty="0">
                <a:latin typeface="宋体" panose="02010600030101010101" pitchFamily="2" charset="-122"/>
                <a:ea typeface="宋体" panose="02010600030101010101" pitchFamily="2" charset="-122"/>
              </a:rPr>
              <a:t>UTXO</a:t>
            </a:r>
          </a:p>
          <a:p>
            <a:pPr marL="457189" indent="-457189">
              <a:spcBef>
                <a:spcPts val="1600"/>
              </a:spcBef>
              <a:buFont typeface="Wingdings" panose="05000000000000000000" pitchFamily="2" charset="2"/>
              <a:buChar char="Ø"/>
            </a:pPr>
            <a:r>
              <a:rPr lang="zh-CN" altLang="en-US" sz="2667" dirty="0">
                <a:latin typeface="宋体" panose="02010600030101010101" pitchFamily="2" charset="-122"/>
                <a:ea typeface="宋体" panose="02010600030101010101" pitchFamily="2" charset="-122"/>
              </a:rPr>
              <a:t>方法三：告诉全节点部分自己钱包的地址信息，全节点返回可能相关的</a:t>
            </a:r>
            <a:r>
              <a:rPr lang="en-US" altLang="zh-CN" sz="2667" dirty="0">
                <a:latin typeface="宋体" panose="02010600030101010101" pitchFamily="2" charset="-122"/>
                <a:ea typeface="宋体" panose="02010600030101010101" pitchFamily="2" charset="-122"/>
              </a:rPr>
              <a:t>UTXO</a:t>
            </a:r>
            <a:endParaRPr lang="zh-CN" altLang="en-US" sz="2667"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978235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p:txBody>
          <a:bodyPr/>
          <a:lstStyle/>
          <a:p>
            <a:endParaRPr lang="zh-CN" altLang="en-US" dirty="0"/>
          </a:p>
        </p:txBody>
      </p:sp>
      <p:pic>
        <p:nvPicPr>
          <p:cNvPr id="2" name="图片 1"/>
          <p:cNvPicPr>
            <a:picLocks noChangeAspect="1"/>
          </p:cNvPicPr>
          <p:nvPr/>
        </p:nvPicPr>
        <p:blipFill>
          <a:blip r:embed="rId3"/>
          <a:stretch>
            <a:fillRect/>
          </a:stretch>
        </p:blipFill>
        <p:spPr>
          <a:xfrm>
            <a:off x="1487489" y="384805"/>
            <a:ext cx="9089388" cy="5632175"/>
          </a:xfrm>
          <a:prstGeom prst="rect">
            <a:avLst/>
          </a:prstGeom>
        </p:spPr>
      </p:pic>
    </p:spTree>
    <p:extLst>
      <p:ext uri="{BB962C8B-B14F-4D97-AF65-F5344CB8AC3E}">
        <p14:creationId xmlns:p14="http://schemas.microsoft.com/office/powerpoint/2010/main" val="3183371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p:txBody>
          <a:bodyPr/>
          <a:lstStyle/>
          <a:p>
            <a:endParaRPr lang="zh-CN" altLang="en-US" dirty="0"/>
          </a:p>
        </p:txBody>
      </p:sp>
      <p:pic>
        <p:nvPicPr>
          <p:cNvPr id="1026" name="Picture 2" descr="https://shuwoom.com/wp-content/uploads/2018/05/image1-4.png">
            <a:extLst>
              <a:ext uri="{FF2B5EF4-FFF2-40B4-BE49-F238E27FC236}">
                <a16:creationId xmlns:a16="http://schemas.microsoft.com/office/drawing/2014/main" id="{A6706E4B-A0CB-4064-8119-5372BDAE2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739371"/>
            <a:ext cx="9448800" cy="3379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8421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p:txBody>
          <a:bodyPr/>
          <a:lstStyle/>
          <a:p>
            <a:endParaRPr lang="zh-CN" altLang="en-US" dirty="0"/>
          </a:p>
        </p:txBody>
      </p:sp>
      <p:pic>
        <p:nvPicPr>
          <p:cNvPr id="4" name="图片 3">
            <a:extLst>
              <a:ext uri="{FF2B5EF4-FFF2-40B4-BE49-F238E27FC236}">
                <a16:creationId xmlns:a16="http://schemas.microsoft.com/office/drawing/2014/main" id="{E1A6111B-AF11-47CC-A57B-D140D7526D2B}"/>
              </a:ext>
            </a:extLst>
          </p:cNvPr>
          <p:cNvPicPr>
            <a:picLocks noChangeAspect="1"/>
          </p:cNvPicPr>
          <p:nvPr/>
        </p:nvPicPr>
        <p:blipFill>
          <a:blip r:embed="rId3"/>
          <a:stretch>
            <a:fillRect/>
          </a:stretch>
        </p:blipFill>
        <p:spPr>
          <a:xfrm>
            <a:off x="2863255" y="229429"/>
            <a:ext cx="6768253" cy="6628572"/>
          </a:xfrm>
          <a:prstGeom prst="rect">
            <a:avLst/>
          </a:prstGeom>
        </p:spPr>
      </p:pic>
    </p:spTree>
    <p:extLst>
      <p:ext uri="{BB962C8B-B14F-4D97-AF65-F5344CB8AC3E}">
        <p14:creationId xmlns:p14="http://schemas.microsoft.com/office/powerpoint/2010/main" val="3689196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p:txBody>
          <a:bodyPr/>
          <a:lstStyle/>
          <a:p>
            <a:endParaRPr lang="zh-CN" altLang="en-US" dirty="0"/>
          </a:p>
        </p:txBody>
      </p:sp>
      <p:pic>
        <p:nvPicPr>
          <p:cNvPr id="2" name="图片 1">
            <a:extLst>
              <a:ext uri="{FF2B5EF4-FFF2-40B4-BE49-F238E27FC236}">
                <a16:creationId xmlns:a16="http://schemas.microsoft.com/office/drawing/2014/main" id="{2690DA07-D953-4B9F-A7C3-3263E2C6FE95}"/>
              </a:ext>
            </a:extLst>
          </p:cNvPr>
          <p:cNvPicPr>
            <a:picLocks noChangeAspect="1"/>
          </p:cNvPicPr>
          <p:nvPr/>
        </p:nvPicPr>
        <p:blipFill>
          <a:blip r:embed="rId3"/>
          <a:stretch>
            <a:fillRect/>
          </a:stretch>
        </p:blipFill>
        <p:spPr>
          <a:xfrm>
            <a:off x="1709862" y="1791641"/>
            <a:ext cx="8772276" cy="3628923"/>
          </a:xfrm>
          <a:prstGeom prst="rect">
            <a:avLst/>
          </a:prstGeom>
        </p:spPr>
      </p:pic>
      <p:sp>
        <p:nvSpPr>
          <p:cNvPr id="4" name="矩形 3">
            <a:extLst>
              <a:ext uri="{FF2B5EF4-FFF2-40B4-BE49-F238E27FC236}">
                <a16:creationId xmlns:a16="http://schemas.microsoft.com/office/drawing/2014/main" id="{D074F545-981D-4631-B5E6-B98438779013}"/>
              </a:ext>
            </a:extLst>
          </p:cNvPr>
          <p:cNvSpPr/>
          <p:nvPr/>
        </p:nvSpPr>
        <p:spPr>
          <a:xfrm>
            <a:off x="1007435" y="1122097"/>
            <a:ext cx="4397358" cy="584775"/>
          </a:xfrm>
          <a:prstGeom prst="rect">
            <a:avLst/>
          </a:prstGeom>
        </p:spPr>
        <p:txBody>
          <a:bodyPr wrap="none">
            <a:spAutoFit/>
          </a:bodyPr>
          <a:lstStyle/>
          <a:p>
            <a:r>
              <a:rPr lang="zh-CN" altLang="zh-CN" sz="3200" dirty="0">
                <a:ea typeface="等线" panose="02010600030101010101" pitchFamily="2" charset="-122"/>
                <a:cs typeface="Times New Roman" panose="02020603050405020304" pitchFamily="18" charset="0"/>
              </a:rPr>
              <a:t>简单支付验证</a:t>
            </a:r>
            <a:r>
              <a:rPr lang="en-US" altLang="zh-CN" sz="3200" dirty="0">
                <a:ea typeface="等线" panose="02010600030101010101" pitchFamily="2" charset="-122"/>
                <a:cs typeface="Times New Roman" panose="02020603050405020304" pitchFamily="18" charset="0"/>
              </a:rPr>
              <a:t>(SPV)</a:t>
            </a:r>
            <a:r>
              <a:rPr lang="zh-CN" altLang="zh-CN" sz="3200" dirty="0">
                <a:ea typeface="等线" panose="02010600030101010101" pitchFamily="2" charset="-122"/>
                <a:cs typeface="Times New Roman" panose="02020603050405020304" pitchFamily="18" charset="0"/>
              </a:rPr>
              <a:t>机制</a:t>
            </a:r>
            <a:endParaRPr lang="zh-CN" altLang="en-US" sz="3200" dirty="0"/>
          </a:p>
        </p:txBody>
      </p:sp>
    </p:spTree>
    <p:extLst>
      <p:ext uri="{BB962C8B-B14F-4D97-AF65-F5344CB8AC3E}">
        <p14:creationId xmlns:p14="http://schemas.microsoft.com/office/powerpoint/2010/main" val="30786621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p:txBody>
          <a:bodyPr/>
          <a:lstStyle/>
          <a:p>
            <a:endParaRPr lang="zh-CN" altLang="en-US" dirty="0"/>
          </a:p>
        </p:txBody>
      </p:sp>
      <p:sp>
        <p:nvSpPr>
          <p:cNvPr id="2" name="矩形 1"/>
          <p:cNvSpPr/>
          <p:nvPr/>
        </p:nvSpPr>
        <p:spPr>
          <a:xfrm>
            <a:off x="1103446" y="1796819"/>
            <a:ext cx="9985109" cy="2636940"/>
          </a:xfrm>
          <a:prstGeom prst="rect">
            <a:avLst/>
          </a:prstGeom>
        </p:spPr>
        <p:txBody>
          <a:bodyPr wrap="square">
            <a:spAutoFit/>
          </a:bodyPr>
          <a:lstStyle/>
          <a:p>
            <a:r>
              <a:rPr lang="zh-CN" altLang="en-US" sz="3200" dirty="0">
                <a:solidFill>
                  <a:srgbClr val="333333"/>
                </a:solidFill>
                <a:latin typeface="+mn-ea"/>
              </a:rPr>
              <a:t>    </a:t>
            </a:r>
            <a:r>
              <a:rPr lang="zh-CN" altLang="en-US" sz="2667" dirty="0">
                <a:solidFill>
                  <a:srgbClr val="333333"/>
                </a:solidFill>
                <a:latin typeface="+mn-ea"/>
              </a:rPr>
              <a:t>使用</a:t>
            </a:r>
            <a:r>
              <a:rPr lang="en-US" altLang="zh-CN" sz="2667" dirty="0">
                <a:solidFill>
                  <a:srgbClr val="333333"/>
                </a:solidFill>
                <a:latin typeface="+mn-ea"/>
              </a:rPr>
              <a:t>SPV</a:t>
            </a:r>
            <a:r>
              <a:rPr lang="zh-CN" altLang="en-US" sz="2667" dirty="0">
                <a:solidFill>
                  <a:srgbClr val="333333"/>
                </a:solidFill>
                <a:latin typeface="+mn-ea"/>
              </a:rPr>
              <a:t>简单支付验证，可以节省一大笔存储空间，无论未来交易量有多大，它的</a:t>
            </a:r>
            <a:r>
              <a:rPr lang="en-US" altLang="zh-CN" sz="2667" dirty="0">
                <a:solidFill>
                  <a:srgbClr val="333333"/>
                </a:solidFill>
                <a:latin typeface="+mn-ea"/>
              </a:rPr>
              <a:t>block header</a:t>
            </a:r>
            <a:r>
              <a:rPr lang="zh-CN" altLang="en-US" sz="2667" dirty="0">
                <a:solidFill>
                  <a:srgbClr val="333333"/>
                </a:solidFill>
                <a:latin typeface="+mn-ea"/>
              </a:rPr>
              <a:t>保存的数据（哈希值）都是固定大小，按照每小时</a:t>
            </a:r>
            <a:r>
              <a:rPr lang="en-US" altLang="zh-CN" sz="2667" dirty="0">
                <a:solidFill>
                  <a:srgbClr val="333333"/>
                </a:solidFill>
                <a:latin typeface="+mn-ea"/>
              </a:rPr>
              <a:t>6</a:t>
            </a:r>
            <a:r>
              <a:rPr lang="zh-CN" altLang="en-US" sz="2667" dirty="0">
                <a:solidFill>
                  <a:srgbClr val="333333"/>
                </a:solidFill>
                <a:latin typeface="+mn-ea"/>
              </a:rPr>
              <a:t>个的出块速度，每年产出</a:t>
            </a:r>
            <a:r>
              <a:rPr lang="en-US" altLang="zh-CN" sz="2667" dirty="0">
                <a:solidFill>
                  <a:srgbClr val="333333"/>
                </a:solidFill>
                <a:latin typeface="+mn-ea"/>
              </a:rPr>
              <a:t>52560</a:t>
            </a:r>
            <a:r>
              <a:rPr lang="zh-CN" altLang="en-US" sz="2667" dirty="0">
                <a:solidFill>
                  <a:srgbClr val="333333"/>
                </a:solidFill>
                <a:latin typeface="+mn-ea"/>
              </a:rPr>
              <a:t>个区块。当只保存</a:t>
            </a:r>
            <a:r>
              <a:rPr lang="en-US" altLang="zh-CN" sz="2667" dirty="0">
                <a:solidFill>
                  <a:srgbClr val="333333"/>
                </a:solidFill>
                <a:latin typeface="+mn-ea"/>
              </a:rPr>
              <a:t>block header</a:t>
            </a:r>
            <a:r>
              <a:rPr lang="zh-CN" altLang="en-US" sz="2667" dirty="0">
                <a:solidFill>
                  <a:srgbClr val="333333"/>
                </a:solidFill>
                <a:latin typeface="+mn-ea"/>
              </a:rPr>
              <a:t>时，每年新增的存储需求约为</a:t>
            </a:r>
            <a:r>
              <a:rPr lang="en-US" altLang="zh-CN" sz="2667" dirty="0">
                <a:solidFill>
                  <a:srgbClr val="333333"/>
                </a:solidFill>
                <a:latin typeface="+mn-ea"/>
              </a:rPr>
              <a:t>4</a:t>
            </a:r>
            <a:r>
              <a:rPr lang="zh-CN" altLang="en-US" sz="2667" dirty="0">
                <a:solidFill>
                  <a:srgbClr val="333333"/>
                </a:solidFill>
                <a:latin typeface="+mn-ea"/>
              </a:rPr>
              <a:t>兆字节，</a:t>
            </a:r>
            <a:r>
              <a:rPr lang="en-US" altLang="zh-CN" sz="2667" dirty="0">
                <a:solidFill>
                  <a:srgbClr val="333333"/>
                </a:solidFill>
                <a:latin typeface="+mn-ea"/>
              </a:rPr>
              <a:t>100</a:t>
            </a:r>
            <a:r>
              <a:rPr lang="zh-CN" altLang="en-US" sz="2667" dirty="0">
                <a:solidFill>
                  <a:srgbClr val="333333"/>
                </a:solidFill>
                <a:latin typeface="+mn-ea"/>
              </a:rPr>
              <a:t>年后累计的存储需求仅为</a:t>
            </a:r>
            <a:r>
              <a:rPr lang="en-US" altLang="zh-CN" sz="2667" dirty="0">
                <a:solidFill>
                  <a:srgbClr val="333333"/>
                </a:solidFill>
                <a:latin typeface="+mn-ea"/>
              </a:rPr>
              <a:t>400</a:t>
            </a:r>
            <a:r>
              <a:rPr lang="zh-CN" altLang="en-US" sz="2667" dirty="0">
                <a:solidFill>
                  <a:srgbClr val="333333"/>
                </a:solidFill>
                <a:latin typeface="+mn-ea"/>
              </a:rPr>
              <a:t>兆，即便是最普通的终端硬件设备，也有将数据保存在本地的能力。</a:t>
            </a:r>
            <a:endParaRPr lang="zh-CN" altLang="en-US" sz="2667" dirty="0">
              <a:latin typeface="+mn-ea"/>
            </a:endParaRPr>
          </a:p>
        </p:txBody>
      </p:sp>
    </p:spTree>
    <p:extLst>
      <p:ext uri="{BB962C8B-B14F-4D97-AF65-F5344CB8AC3E}">
        <p14:creationId xmlns:p14="http://schemas.microsoft.com/office/powerpoint/2010/main" val="35161910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275938" y="1460597"/>
            <a:ext cx="4710896" cy="3634328"/>
          </a:xfrm>
          <a:prstGeom prst="rect">
            <a:avLst/>
          </a:prstGeom>
        </p:spPr>
      </p:pic>
      <p:sp>
        <p:nvSpPr>
          <p:cNvPr id="3" name="文本框 2"/>
          <p:cNvSpPr txBox="1"/>
          <p:nvPr/>
        </p:nvSpPr>
        <p:spPr>
          <a:xfrm>
            <a:off x="412942" y="2077433"/>
            <a:ext cx="7014402" cy="5170646"/>
          </a:xfrm>
          <a:prstGeom prst="rect">
            <a:avLst/>
          </a:prstGeom>
          <a:noFill/>
        </p:spPr>
        <p:txBody>
          <a:bodyPr wrap="square" rtlCol="0">
            <a:spAutoFit/>
          </a:bodyPr>
          <a:lstStyle/>
          <a:p>
            <a:pPr lvl="1">
              <a:lnSpc>
                <a:spcPct val="150000"/>
              </a:lnSpc>
            </a:pPr>
            <a:r>
              <a:rPr lang="zh-CN" altLang="en-US" sz="2000" dirty="0" smtClean="0">
                <a:solidFill>
                  <a:srgbClr val="FF0000"/>
                </a:solidFill>
                <a:latin typeface="华文楷体" panose="02010600040101010101" pitchFamily="2" charset="-122"/>
                <a:ea typeface="华文楷体" panose="02010600040101010101" pitchFamily="2" charset="-122"/>
              </a:rPr>
              <a:t>新</a:t>
            </a:r>
            <a:r>
              <a:rPr lang="zh-CN" altLang="en-US" sz="2000" dirty="0">
                <a:solidFill>
                  <a:srgbClr val="FF0000"/>
                </a:solidFill>
                <a:latin typeface="华文楷体" panose="02010600040101010101" pitchFamily="2" charset="-122"/>
                <a:ea typeface="华文楷体" panose="02010600040101010101" pitchFamily="2" charset="-122"/>
              </a:rPr>
              <a:t>难度值</a:t>
            </a:r>
            <a:r>
              <a:rPr lang="en-US" altLang="zh-CN" sz="2000" dirty="0">
                <a:solidFill>
                  <a:srgbClr val="FF0000"/>
                </a:solidFill>
                <a:latin typeface="华文楷体" panose="02010600040101010101" pitchFamily="2" charset="-122"/>
                <a:ea typeface="华文楷体" panose="02010600040101010101" pitchFamily="2" charset="-122"/>
              </a:rPr>
              <a:t>=</a:t>
            </a:r>
            <a:r>
              <a:rPr lang="zh-CN" altLang="en-US" sz="2000" dirty="0">
                <a:solidFill>
                  <a:srgbClr val="FF0000"/>
                </a:solidFill>
                <a:latin typeface="华文楷体" panose="02010600040101010101" pitchFamily="2" charset="-122"/>
                <a:ea typeface="华文楷体" panose="02010600040101010101" pitchFamily="2" charset="-122"/>
              </a:rPr>
              <a:t>旧难度值*</a:t>
            </a:r>
            <a:r>
              <a:rPr lang="zh-CN" altLang="en-US" sz="2000" dirty="0" smtClean="0">
                <a:solidFill>
                  <a:srgbClr val="FF0000"/>
                </a:solidFill>
                <a:latin typeface="华文楷体" panose="02010600040101010101" pitchFamily="2" charset="-122"/>
                <a:ea typeface="华文楷体" panose="02010600040101010101" pitchFamily="2" charset="-122"/>
              </a:rPr>
              <a:t>（</a:t>
            </a:r>
            <a:r>
              <a:rPr lang="en-US" altLang="zh-CN" sz="2000" dirty="0" smtClean="0">
                <a:solidFill>
                  <a:srgbClr val="FF0000"/>
                </a:solidFill>
                <a:latin typeface="华文楷体" panose="02010600040101010101" pitchFamily="2" charset="-122"/>
                <a:ea typeface="华文楷体" panose="02010600040101010101" pitchFamily="2" charset="-122"/>
              </a:rPr>
              <a:t>20160</a:t>
            </a:r>
            <a:r>
              <a:rPr lang="zh-CN" altLang="en-US" sz="2000" dirty="0" smtClean="0">
                <a:solidFill>
                  <a:srgbClr val="FF0000"/>
                </a:solidFill>
                <a:latin typeface="华文楷体" panose="02010600040101010101" pitchFamily="2" charset="-122"/>
                <a:ea typeface="华文楷体" panose="02010600040101010101" pitchFamily="2" charset="-122"/>
              </a:rPr>
              <a:t>分钟</a:t>
            </a:r>
            <a:r>
              <a:rPr lang="en-US" altLang="zh-CN" sz="2000" dirty="0" smtClean="0">
                <a:solidFill>
                  <a:srgbClr val="FF0000"/>
                </a:solidFill>
                <a:latin typeface="华文楷体" panose="02010600040101010101" pitchFamily="2" charset="-122"/>
                <a:ea typeface="华文楷体" panose="02010600040101010101" pitchFamily="2" charset="-122"/>
              </a:rPr>
              <a:t>/</a:t>
            </a:r>
            <a:r>
              <a:rPr lang="zh-CN" altLang="en-US" sz="2000" dirty="0">
                <a:solidFill>
                  <a:srgbClr val="FF0000"/>
                </a:solidFill>
                <a:latin typeface="华文楷体" panose="02010600040101010101" pitchFamily="2" charset="-122"/>
                <a:ea typeface="华文楷体" panose="02010600040101010101" pitchFamily="2" charset="-122"/>
              </a:rPr>
              <a:t>过去</a:t>
            </a:r>
            <a:r>
              <a:rPr lang="en-US" altLang="zh-CN" sz="2000" dirty="0">
                <a:solidFill>
                  <a:srgbClr val="FF0000"/>
                </a:solidFill>
                <a:latin typeface="华文楷体" panose="02010600040101010101" pitchFamily="2" charset="-122"/>
                <a:ea typeface="华文楷体" panose="02010600040101010101" pitchFamily="2" charset="-122"/>
              </a:rPr>
              <a:t>2016</a:t>
            </a:r>
            <a:r>
              <a:rPr lang="zh-CN" altLang="en-US" sz="2000" dirty="0">
                <a:solidFill>
                  <a:srgbClr val="FF0000"/>
                </a:solidFill>
                <a:latin typeface="华文楷体" panose="02010600040101010101" pitchFamily="2" charset="-122"/>
                <a:ea typeface="华文楷体" panose="02010600040101010101" pitchFamily="2" charset="-122"/>
              </a:rPr>
              <a:t>个区块花费时长）</a:t>
            </a:r>
            <a:endParaRPr lang="en-US" altLang="zh-CN" sz="2000" dirty="0">
              <a:solidFill>
                <a:srgbClr val="FF0000"/>
              </a:solidFill>
              <a:latin typeface="华文楷体" panose="02010600040101010101" pitchFamily="2" charset="-122"/>
              <a:ea typeface="华文楷体" panose="02010600040101010101" pitchFamily="2" charset="-122"/>
            </a:endParaRPr>
          </a:p>
          <a:p>
            <a:pPr lvl="1">
              <a:lnSpc>
                <a:spcPct val="150000"/>
              </a:lnSpc>
            </a:pPr>
            <a:r>
              <a:rPr lang="zh-CN" altLang="en-US" sz="2000" dirty="0" smtClean="0">
                <a:solidFill>
                  <a:srgbClr val="FF0000"/>
                </a:solidFill>
                <a:latin typeface="华文楷体" panose="02010600040101010101" pitchFamily="2" charset="-122"/>
                <a:ea typeface="华文楷体" panose="02010600040101010101" pitchFamily="2" charset="-122"/>
              </a:rPr>
              <a:t>新</a:t>
            </a:r>
            <a:r>
              <a:rPr lang="zh-CN" altLang="en-US" sz="2000" dirty="0">
                <a:solidFill>
                  <a:srgbClr val="FF0000"/>
                </a:solidFill>
                <a:latin typeface="华文楷体" panose="02010600040101010101" pitchFamily="2" charset="-122"/>
                <a:ea typeface="华文楷体" panose="02010600040101010101" pitchFamily="2" charset="-122"/>
              </a:rPr>
              <a:t>难度值解析</a:t>
            </a:r>
            <a:r>
              <a:rPr lang="zh-CN" altLang="en-US" sz="2000" dirty="0">
                <a:solidFill>
                  <a:srgbClr val="E9E9E9">
                    <a:lumMod val="10000"/>
                  </a:srgbClr>
                </a:solidFill>
                <a:latin typeface="华文楷体" panose="02010600040101010101" pitchFamily="2" charset="-122"/>
                <a:ea typeface="华文楷体" panose="02010600040101010101" pitchFamily="2" charset="-122"/>
              </a:rPr>
              <a:t>：撇开旧难度值，按比特币理想情况每</a:t>
            </a:r>
            <a:r>
              <a:rPr lang="en-US" altLang="zh-CN" sz="2000" dirty="0">
                <a:solidFill>
                  <a:srgbClr val="E9E9E9">
                    <a:lumMod val="10000"/>
                  </a:srgbClr>
                </a:solidFill>
                <a:latin typeface="华文楷体" panose="02010600040101010101" pitchFamily="2" charset="-122"/>
                <a:ea typeface="华文楷体" panose="02010600040101010101" pitchFamily="2" charset="-122"/>
              </a:rPr>
              <a:t>10</a:t>
            </a:r>
            <a:r>
              <a:rPr lang="zh-CN" altLang="en-US" sz="2000" dirty="0">
                <a:solidFill>
                  <a:srgbClr val="E9E9E9">
                    <a:lumMod val="10000"/>
                  </a:srgbClr>
                </a:solidFill>
                <a:latin typeface="华文楷体" panose="02010600040101010101" pitchFamily="2" charset="-122"/>
                <a:ea typeface="华文楷体" panose="02010600040101010101" pitchFamily="2" charset="-122"/>
              </a:rPr>
              <a:t>分钟出块的速度，</a:t>
            </a: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过去  </a:t>
            </a:r>
            <a:r>
              <a:rPr lang="en-US" altLang="zh-CN" sz="2000" dirty="0" smtClean="0">
                <a:solidFill>
                  <a:srgbClr val="E9E9E9">
                    <a:lumMod val="10000"/>
                  </a:srgbClr>
                </a:solidFill>
                <a:latin typeface="华文楷体" panose="02010600040101010101" pitchFamily="2" charset="-122"/>
                <a:ea typeface="华文楷体" panose="02010600040101010101" pitchFamily="2" charset="-122"/>
              </a:rPr>
              <a:t>2016</a:t>
            </a:r>
            <a:r>
              <a:rPr lang="zh-CN" altLang="en-US" sz="2000" dirty="0">
                <a:solidFill>
                  <a:srgbClr val="E9E9E9">
                    <a:lumMod val="10000"/>
                  </a:srgbClr>
                </a:solidFill>
                <a:latin typeface="华文楷体" panose="02010600040101010101" pitchFamily="2" charset="-122"/>
                <a:ea typeface="华文楷体" panose="02010600040101010101" pitchFamily="2" charset="-122"/>
              </a:rPr>
              <a:t>个块的总花费接近</a:t>
            </a:r>
            <a:r>
              <a:rPr lang="en-US" altLang="zh-CN" sz="2000" dirty="0">
                <a:solidFill>
                  <a:srgbClr val="E9E9E9">
                    <a:lumMod val="10000"/>
                  </a:srgbClr>
                </a:solidFill>
                <a:latin typeface="华文楷体" panose="02010600040101010101" pitchFamily="2" charset="-122"/>
                <a:ea typeface="华文楷体" panose="02010600040101010101" pitchFamily="2" charset="-122"/>
              </a:rPr>
              <a:t>20160</a:t>
            </a:r>
            <a:r>
              <a:rPr lang="zh-CN" altLang="en-US" sz="2000" dirty="0">
                <a:solidFill>
                  <a:srgbClr val="E9E9E9">
                    <a:lumMod val="10000"/>
                  </a:srgbClr>
                </a:solidFill>
                <a:latin typeface="华文楷体" panose="02010600040101010101" pitchFamily="2" charset="-122"/>
                <a:ea typeface="华文楷体" panose="02010600040101010101" pitchFamily="2" charset="-122"/>
              </a:rPr>
              <a:t>分钟，这样，这个值永远趋近于</a:t>
            </a:r>
            <a:r>
              <a:rPr lang="en-US" altLang="zh-CN" sz="2000" dirty="0">
                <a:solidFill>
                  <a:srgbClr val="E9E9E9">
                    <a:lumMod val="10000"/>
                  </a:srgbClr>
                </a:solidFill>
                <a:latin typeface="华文楷体" panose="02010600040101010101" pitchFamily="2" charset="-122"/>
                <a:ea typeface="华文楷体" panose="02010600040101010101" pitchFamily="2" charset="-122"/>
              </a:rPr>
              <a:t>1</a:t>
            </a: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a:t>
            </a:r>
            <a:endParaRPr lang="en-US" altLang="zh-CN" sz="2000"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     若</a:t>
            </a:r>
            <a:r>
              <a:rPr lang="zh-CN" altLang="en-US" sz="2000" dirty="0">
                <a:solidFill>
                  <a:srgbClr val="E9E9E9">
                    <a:lumMod val="10000"/>
                  </a:srgbClr>
                </a:solidFill>
                <a:latin typeface="华文楷体" panose="02010600040101010101" pitchFamily="2" charset="-122"/>
                <a:ea typeface="华文楷体" panose="02010600040101010101" pitchFamily="2" charset="-122"/>
              </a:rPr>
              <a:t>过去</a:t>
            </a:r>
            <a:r>
              <a:rPr lang="en-US" altLang="zh-CN" sz="2000" dirty="0">
                <a:solidFill>
                  <a:srgbClr val="E9E9E9">
                    <a:lumMod val="10000"/>
                  </a:srgbClr>
                </a:solidFill>
                <a:latin typeface="华文楷体" panose="02010600040101010101" pitchFamily="2" charset="-122"/>
                <a:ea typeface="华文楷体" panose="02010600040101010101" pitchFamily="2" charset="-122"/>
              </a:rPr>
              <a:t>2016</a:t>
            </a:r>
            <a:r>
              <a:rPr lang="zh-CN" altLang="en-US" sz="2000" dirty="0">
                <a:solidFill>
                  <a:srgbClr val="E9E9E9">
                    <a:lumMod val="10000"/>
                  </a:srgbClr>
                </a:solidFill>
                <a:latin typeface="华文楷体" panose="02010600040101010101" pitchFamily="2" charset="-122"/>
                <a:ea typeface="华文楷体" panose="02010600040101010101" pitchFamily="2" charset="-122"/>
              </a:rPr>
              <a:t>个区块花费时长少于</a:t>
            </a:r>
            <a:r>
              <a:rPr lang="en-US" altLang="zh-CN" sz="2000" dirty="0">
                <a:solidFill>
                  <a:srgbClr val="E9E9E9">
                    <a:lumMod val="10000"/>
                  </a:srgbClr>
                </a:solidFill>
                <a:latin typeface="华文楷体" panose="02010600040101010101" pitchFamily="2" charset="-122"/>
                <a:ea typeface="华文楷体" panose="02010600040101010101" pitchFamily="2" charset="-122"/>
              </a:rPr>
              <a:t>20160</a:t>
            </a:r>
            <a:r>
              <a:rPr lang="zh-CN" altLang="en-US" sz="2000" dirty="0">
                <a:solidFill>
                  <a:srgbClr val="E9E9E9">
                    <a:lumMod val="10000"/>
                  </a:srgbClr>
                </a:solidFill>
                <a:latin typeface="华文楷体" panose="02010600040101010101" pitchFamily="2" charset="-122"/>
                <a:ea typeface="华文楷体" panose="02010600040101010101" pitchFamily="2" charset="-122"/>
              </a:rPr>
              <a:t>分，那么这个系数</a:t>
            </a: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会大于</a:t>
            </a:r>
            <a:r>
              <a:rPr lang="en-US" altLang="zh-CN" sz="2000" dirty="0" smtClean="0">
                <a:solidFill>
                  <a:srgbClr val="E9E9E9">
                    <a:lumMod val="10000"/>
                  </a:srgbClr>
                </a:solidFill>
                <a:latin typeface="华文楷体" panose="02010600040101010101" pitchFamily="2" charset="-122"/>
                <a:ea typeface="华文楷体" panose="02010600040101010101" pitchFamily="2" charset="-122"/>
              </a:rPr>
              <a:t>1;</a:t>
            </a: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   </a:t>
            </a:r>
            <a:r>
              <a:rPr lang="zh-CN" altLang="en-US" sz="2000" dirty="0">
                <a:solidFill>
                  <a:srgbClr val="E9E9E9">
                    <a:lumMod val="10000"/>
                  </a:srgbClr>
                </a:solidFill>
                <a:latin typeface="华文楷体" panose="02010600040101010101" pitchFamily="2" charset="-122"/>
                <a:ea typeface="华文楷体" panose="02010600040101010101" pitchFamily="2" charset="-122"/>
              </a:rPr>
              <a:t>否则，</a:t>
            </a: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会小于</a:t>
            </a:r>
            <a:r>
              <a:rPr lang="en-US" altLang="zh-CN" sz="2000" dirty="0" smtClean="0">
                <a:solidFill>
                  <a:srgbClr val="E9E9E9">
                    <a:lumMod val="10000"/>
                  </a:srgbClr>
                </a:solidFill>
                <a:latin typeface="华文楷体" panose="02010600040101010101" pitchFamily="2" charset="-122"/>
                <a:ea typeface="华文楷体" panose="02010600040101010101" pitchFamily="2" charset="-122"/>
              </a:rPr>
              <a:t>1</a:t>
            </a: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a:t>
            </a:r>
            <a:endParaRPr lang="en-US" altLang="zh-CN" sz="2000"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   </a:t>
            </a:r>
            <a:endParaRPr lang="en-US" altLang="zh-CN" sz="2000"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比特</a:t>
            </a:r>
            <a:r>
              <a:rPr lang="zh-CN" altLang="en-US" sz="2000" dirty="0">
                <a:solidFill>
                  <a:srgbClr val="E9E9E9">
                    <a:lumMod val="10000"/>
                  </a:srgbClr>
                </a:solidFill>
                <a:latin typeface="华文楷体" panose="02010600040101010101" pitchFamily="2" charset="-122"/>
                <a:ea typeface="华文楷体" panose="02010600040101010101" pitchFamily="2" charset="-122"/>
              </a:rPr>
              <a:t>币的难度和出块速度将成反比例适当调整出块速度。</a:t>
            </a:r>
          </a:p>
          <a:p>
            <a:pPr lvl="1">
              <a:lnSpc>
                <a:spcPct val="150000"/>
              </a:lnSpc>
            </a:pPr>
            <a:endParaRPr lang="en-US" altLang="zh-CN" sz="2000" dirty="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en-US" altLang="zh-CN" sz="2000" dirty="0">
                <a:solidFill>
                  <a:srgbClr val="E9E9E9">
                    <a:lumMod val="10000"/>
                  </a:srgbClr>
                </a:solidFill>
                <a:latin typeface="华文楷体" panose="02010600040101010101" pitchFamily="2" charset="-122"/>
                <a:ea typeface="华文楷体" panose="02010600040101010101" pitchFamily="2" charset="-122"/>
              </a:rPr>
              <a:t>      </a:t>
            </a:r>
            <a:endParaRPr lang="en-US" altLang="zh-CN" sz="2000" dirty="0" smtClean="0">
              <a:solidFill>
                <a:srgbClr val="E9E9E9">
                  <a:lumMod val="10000"/>
                </a:srgbClr>
              </a:solidFill>
              <a:latin typeface="华文楷体" panose="02010600040101010101" pitchFamily="2" charset="-122"/>
              <a:ea typeface="华文楷体" panose="02010600040101010101" pitchFamily="2" charset="-122"/>
            </a:endParaRPr>
          </a:p>
        </p:txBody>
      </p:sp>
      <p:sp>
        <p:nvSpPr>
          <p:cNvPr id="4" name="文本框 3"/>
          <p:cNvSpPr txBox="1"/>
          <p:nvPr/>
        </p:nvSpPr>
        <p:spPr>
          <a:xfrm>
            <a:off x="622785" y="381020"/>
            <a:ext cx="8857091" cy="523220"/>
          </a:xfrm>
          <a:prstGeom prst="rect">
            <a:avLst/>
          </a:prstGeom>
          <a:noFill/>
        </p:spPr>
        <p:txBody>
          <a:bodyPr wrap="square" rtlCol="0">
            <a:spAutoFit/>
          </a:bodyPr>
          <a:lstStyle/>
          <a:p>
            <a:r>
              <a:rPr lang="en-US" altLang="zh-CN" sz="2800" dirty="0" smtClean="0">
                <a:solidFill>
                  <a:srgbClr val="9B0D14"/>
                </a:solidFill>
                <a:latin typeface="华文中宋" panose="02010600040101010101" pitchFamily="2" charset="-122"/>
                <a:ea typeface="华文中宋" panose="02010600040101010101" pitchFamily="2" charset="-122"/>
              </a:rPr>
              <a:t>1.3.</a:t>
            </a:r>
            <a:r>
              <a:rPr lang="zh-CN" altLang="en-US" sz="2800" dirty="0" smtClean="0">
                <a:solidFill>
                  <a:srgbClr val="9B0D14"/>
                </a:solidFill>
                <a:latin typeface="华文中宋" panose="02010600040101010101" pitchFamily="2" charset="-122"/>
                <a:ea typeface="华文中宋" panose="02010600040101010101" pitchFamily="2" charset="-122"/>
              </a:rPr>
              <a:t>难度</a:t>
            </a:r>
            <a:r>
              <a:rPr lang="zh-CN" altLang="en-US" sz="2800" dirty="0">
                <a:solidFill>
                  <a:srgbClr val="9B0D14"/>
                </a:solidFill>
                <a:latin typeface="华文中宋" panose="02010600040101010101" pitchFamily="2" charset="-122"/>
                <a:ea typeface="华文中宋" panose="02010600040101010101" pitchFamily="2" charset="-122"/>
              </a:rPr>
              <a:t>值</a:t>
            </a:r>
          </a:p>
        </p:txBody>
      </p:sp>
    </p:spTree>
    <p:extLst>
      <p:ext uri="{BB962C8B-B14F-4D97-AF65-F5344CB8AC3E}">
        <p14:creationId xmlns:p14="http://schemas.microsoft.com/office/powerpoint/2010/main" val="812638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67393" y="251485"/>
            <a:ext cx="11493402" cy="6199291"/>
          </a:xfrm>
          <a:prstGeom prst="rect">
            <a:avLst/>
          </a:prstGeom>
        </p:spPr>
      </p:pic>
    </p:spTree>
    <p:extLst>
      <p:ext uri="{BB962C8B-B14F-4D97-AF65-F5344CB8AC3E}">
        <p14:creationId xmlns:p14="http://schemas.microsoft.com/office/powerpoint/2010/main" val="2267470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8763" y="423430"/>
            <a:ext cx="5500254" cy="584775"/>
          </a:xfrm>
          <a:prstGeom prst="rect">
            <a:avLst/>
          </a:prstGeom>
          <a:noFill/>
        </p:spPr>
        <p:txBody>
          <a:bodyPr wrap="square" rtlCol="0">
            <a:spAutoFit/>
          </a:bodyPr>
          <a:lstStyle/>
          <a:p>
            <a:r>
              <a:rPr lang="zh-CN" altLang="en-US" sz="3200" dirty="0" smtClean="0">
                <a:latin typeface="华文中宋" panose="02010600040101010101" pitchFamily="2" charset="-122"/>
                <a:ea typeface="华文中宋" panose="02010600040101010101" pitchFamily="2" charset="-122"/>
              </a:rPr>
              <a:t>共识机制</a:t>
            </a:r>
            <a:endParaRPr lang="zh-CN" altLang="en-US" sz="3200" dirty="0">
              <a:latin typeface="华文中宋" panose="02010600040101010101" pitchFamily="2" charset="-122"/>
              <a:ea typeface="华文中宋" panose="02010600040101010101" pitchFamily="2" charset="-122"/>
            </a:endParaRPr>
          </a:p>
        </p:txBody>
      </p:sp>
      <p:sp>
        <p:nvSpPr>
          <p:cNvPr id="10" name="文本框 9"/>
          <p:cNvSpPr txBox="1"/>
          <p:nvPr/>
        </p:nvSpPr>
        <p:spPr>
          <a:xfrm>
            <a:off x="5002305" y="1159426"/>
            <a:ext cx="7046259" cy="3785652"/>
          </a:xfrm>
          <a:prstGeom prst="rect">
            <a:avLst/>
          </a:prstGeom>
          <a:noFill/>
        </p:spPr>
        <p:txBody>
          <a:bodyPr wrap="square" rtlCol="0">
            <a:spAutoFit/>
          </a:bodyPr>
          <a:lstStyle/>
          <a:p>
            <a:pPr marL="0" lvl="1">
              <a:lnSpc>
                <a:spcPct val="150000"/>
              </a:lnSpc>
            </a:pP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区</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块链的底层有四部分</a:t>
            </a: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构成：</a:t>
            </a:r>
            <a:endParaRPr lang="en-US" altLang="zh-CN" sz="2000" dirty="0" smtClean="0">
              <a:solidFill>
                <a:schemeClr val="accent4">
                  <a:lumMod val="10000"/>
                </a:schemeClr>
              </a:solidFill>
              <a:latin typeface="华文楷体" panose="02010600040101010101" pitchFamily="2" charset="-122"/>
              <a:ea typeface="华文楷体" panose="02010600040101010101" pitchFamily="2" charset="-122"/>
            </a:endParaRPr>
          </a:p>
          <a:p>
            <a:pPr marL="0" lvl="1">
              <a:lnSpc>
                <a:spcPct val="150000"/>
              </a:lnSpc>
            </a:pPr>
            <a:r>
              <a:rPr lang="en-US" altLang="zh-CN" sz="2000" dirty="0" smtClean="0">
                <a:solidFill>
                  <a:schemeClr val="accent4">
                    <a:lumMod val="10000"/>
                  </a:schemeClr>
                </a:solidFill>
                <a:latin typeface="华文楷体" panose="02010600040101010101" pitchFamily="2" charset="-122"/>
                <a:ea typeface="华文楷体" panose="02010600040101010101" pitchFamily="2" charset="-122"/>
              </a:rPr>
              <a:t>1.</a:t>
            </a:r>
            <a:r>
              <a:rPr lang="zh-CN" altLang="en-US" sz="2000" b="1" dirty="0" smtClean="0">
                <a:solidFill>
                  <a:schemeClr val="accent4">
                    <a:lumMod val="10000"/>
                  </a:schemeClr>
                </a:solidFill>
                <a:latin typeface="华文楷体" panose="02010600040101010101" pitchFamily="2" charset="-122"/>
                <a:ea typeface="华文楷体" panose="02010600040101010101" pitchFamily="2" charset="-122"/>
              </a:rPr>
              <a:t>分布式</a:t>
            </a:r>
            <a:r>
              <a:rPr lang="zh-CN" altLang="en-US" sz="2000" b="1" dirty="0">
                <a:solidFill>
                  <a:schemeClr val="accent4">
                    <a:lumMod val="10000"/>
                  </a:schemeClr>
                </a:solidFill>
                <a:latin typeface="华文楷体" panose="02010600040101010101" pitchFamily="2" charset="-122"/>
                <a:ea typeface="华文楷体" panose="02010600040101010101" pitchFamily="2" charset="-122"/>
              </a:rPr>
              <a:t>的</a:t>
            </a:r>
            <a:r>
              <a:rPr lang="zh-CN" altLang="en-US" sz="2000" b="1" dirty="0" smtClean="0">
                <a:solidFill>
                  <a:schemeClr val="accent4">
                    <a:lumMod val="10000"/>
                  </a:schemeClr>
                </a:solidFill>
                <a:latin typeface="华文楷体" panose="02010600040101010101" pitchFamily="2" charset="-122"/>
                <a:ea typeface="华文楷体" panose="02010600040101010101" pitchFamily="2" charset="-122"/>
              </a:rPr>
              <a:t>数据库</a:t>
            </a:r>
            <a:r>
              <a:rPr lang="en-US" altLang="zh-CN" sz="2000" b="1" dirty="0" smtClean="0">
                <a:solidFill>
                  <a:schemeClr val="accent4">
                    <a:lumMod val="10000"/>
                  </a:schemeClr>
                </a:solidFill>
                <a:latin typeface="华文楷体" panose="02010600040101010101" pitchFamily="2" charset="-122"/>
                <a:ea typeface="华文楷体" panose="02010600040101010101" pitchFamily="2" charset="-122"/>
              </a:rPr>
              <a:t>—</a:t>
            </a: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用来</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存储以往和将来的交易</a:t>
            </a: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数据</a:t>
            </a:r>
            <a:endParaRPr lang="en-US" altLang="zh-CN" sz="2000" dirty="0" smtClean="0">
              <a:solidFill>
                <a:schemeClr val="accent4">
                  <a:lumMod val="10000"/>
                </a:schemeClr>
              </a:solidFill>
              <a:latin typeface="华文楷体" panose="02010600040101010101" pitchFamily="2" charset="-122"/>
              <a:ea typeface="华文楷体" panose="02010600040101010101" pitchFamily="2" charset="-122"/>
            </a:endParaRPr>
          </a:p>
          <a:p>
            <a:pPr marL="0" lvl="1">
              <a:lnSpc>
                <a:spcPct val="150000"/>
              </a:lnSpc>
            </a:pPr>
            <a:r>
              <a:rPr lang="en-US" altLang="zh-CN" sz="2000" dirty="0" smtClean="0">
                <a:solidFill>
                  <a:schemeClr val="accent4">
                    <a:lumMod val="10000"/>
                  </a:schemeClr>
                </a:solidFill>
                <a:latin typeface="华文楷体" panose="02010600040101010101" pitchFamily="2" charset="-122"/>
                <a:ea typeface="华文楷体" panose="02010600040101010101" pitchFamily="2" charset="-122"/>
              </a:rPr>
              <a:t>2.</a:t>
            </a:r>
            <a:r>
              <a:rPr lang="zh-CN" altLang="en-US" sz="2000" b="1" dirty="0" smtClean="0">
                <a:solidFill>
                  <a:schemeClr val="accent4">
                    <a:lumMod val="10000"/>
                  </a:schemeClr>
                </a:solidFill>
                <a:latin typeface="华文楷体" panose="02010600040101010101" pitchFamily="2" charset="-122"/>
                <a:ea typeface="华文楷体" panose="02010600040101010101" pitchFamily="2" charset="-122"/>
              </a:rPr>
              <a:t>密码学</a:t>
            </a:r>
            <a:r>
              <a:rPr lang="en-US" altLang="zh-CN" sz="2000" b="1" dirty="0" smtClean="0">
                <a:solidFill>
                  <a:schemeClr val="accent4">
                    <a:lumMod val="10000"/>
                  </a:schemeClr>
                </a:solidFill>
                <a:latin typeface="华文楷体" panose="02010600040101010101" pitchFamily="2" charset="-122"/>
                <a:ea typeface="华文楷体" panose="02010600040101010101" pitchFamily="2" charset="-122"/>
              </a:rPr>
              <a:t>—</a:t>
            </a: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的</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公私密钥体系用来确认交易双方的</a:t>
            </a: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身份</a:t>
            </a:r>
            <a:endParaRPr lang="en-US" altLang="zh-CN" sz="2000" dirty="0" smtClean="0">
              <a:solidFill>
                <a:schemeClr val="accent4">
                  <a:lumMod val="10000"/>
                </a:schemeClr>
              </a:solidFill>
              <a:latin typeface="华文楷体" panose="02010600040101010101" pitchFamily="2" charset="-122"/>
              <a:ea typeface="华文楷体" panose="02010600040101010101" pitchFamily="2" charset="-122"/>
            </a:endParaRPr>
          </a:p>
          <a:p>
            <a:pPr marL="0" lvl="1">
              <a:lnSpc>
                <a:spcPct val="150000"/>
              </a:lnSpc>
            </a:pPr>
            <a:r>
              <a:rPr lang="en-US" altLang="zh-CN" sz="2000" b="1" dirty="0" smtClean="0">
                <a:solidFill>
                  <a:schemeClr val="accent4">
                    <a:lumMod val="10000"/>
                  </a:schemeClr>
                </a:solidFill>
                <a:latin typeface="华文楷体" panose="02010600040101010101" pitchFamily="2" charset="-122"/>
                <a:ea typeface="华文楷体" panose="02010600040101010101" pitchFamily="2" charset="-122"/>
              </a:rPr>
              <a:t>3.P2P</a:t>
            </a:r>
            <a:r>
              <a:rPr lang="zh-CN" altLang="en-US" sz="2000" b="1" dirty="0" smtClean="0">
                <a:solidFill>
                  <a:schemeClr val="accent4">
                    <a:lumMod val="10000"/>
                  </a:schemeClr>
                </a:solidFill>
                <a:latin typeface="华文楷体" panose="02010600040101010101" pitchFamily="2" charset="-122"/>
                <a:ea typeface="华文楷体" panose="02010600040101010101" pitchFamily="2" charset="-122"/>
              </a:rPr>
              <a:t>网络</a:t>
            </a:r>
            <a:r>
              <a:rPr lang="en-US" altLang="zh-CN" sz="2000" b="1" dirty="0" smtClean="0">
                <a:solidFill>
                  <a:schemeClr val="accent4">
                    <a:lumMod val="10000"/>
                  </a:schemeClr>
                </a:solidFill>
                <a:latin typeface="华文楷体" panose="02010600040101010101" pitchFamily="2" charset="-122"/>
                <a:ea typeface="华文楷体" panose="02010600040101010101" pitchFamily="2" charset="-122"/>
              </a:rPr>
              <a:t>—</a:t>
            </a: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用来</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广播和蔓延各类消息（如节点加入消息，节点失效消息，得到挖矿数据的消息</a:t>
            </a: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a:t>
            </a:r>
            <a:endParaRPr lang="en-US" altLang="zh-CN" sz="2000" dirty="0" smtClean="0">
              <a:solidFill>
                <a:schemeClr val="accent4">
                  <a:lumMod val="10000"/>
                </a:schemeClr>
              </a:solidFill>
              <a:latin typeface="华文楷体" panose="02010600040101010101" pitchFamily="2" charset="-122"/>
              <a:ea typeface="华文楷体" panose="02010600040101010101" pitchFamily="2" charset="-122"/>
            </a:endParaRPr>
          </a:p>
          <a:p>
            <a:pPr marL="0" lvl="1">
              <a:lnSpc>
                <a:spcPct val="150000"/>
              </a:lnSpc>
            </a:pPr>
            <a:r>
              <a:rPr lang="en-US" altLang="zh-CN" sz="2000" dirty="0" smtClean="0">
                <a:solidFill>
                  <a:schemeClr val="accent4">
                    <a:lumMod val="10000"/>
                  </a:schemeClr>
                </a:solidFill>
                <a:latin typeface="华文楷体" panose="02010600040101010101" pitchFamily="2" charset="-122"/>
                <a:ea typeface="华文楷体" panose="02010600040101010101" pitchFamily="2" charset="-122"/>
              </a:rPr>
              <a:t>4.</a:t>
            </a:r>
            <a:r>
              <a:rPr lang="zh-CN" altLang="en-US" sz="2000" b="1" dirty="0">
                <a:solidFill>
                  <a:schemeClr val="accent4">
                    <a:lumMod val="10000"/>
                  </a:schemeClr>
                </a:solidFill>
                <a:latin typeface="华文楷体" panose="02010600040101010101" pitchFamily="2" charset="-122"/>
                <a:ea typeface="华文楷体" panose="02010600040101010101" pitchFamily="2" charset="-122"/>
              </a:rPr>
              <a:t>共识</a:t>
            </a:r>
            <a:r>
              <a:rPr lang="zh-CN" altLang="en-US" sz="2000" b="1" dirty="0" smtClean="0">
                <a:solidFill>
                  <a:schemeClr val="accent4">
                    <a:lumMod val="10000"/>
                  </a:schemeClr>
                </a:solidFill>
                <a:latin typeface="华文楷体" panose="02010600040101010101" pitchFamily="2" charset="-122"/>
                <a:ea typeface="华文楷体" panose="02010600040101010101" pitchFamily="2" charset="-122"/>
              </a:rPr>
              <a:t>机制</a:t>
            </a:r>
            <a:r>
              <a:rPr lang="en-US" altLang="zh-CN" sz="2000" b="1" dirty="0" smtClean="0">
                <a:solidFill>
                  <a:schemeClr val="accent4">
                    <a:lumMod val="10000"/>
                  </a:schemeClr>
                </a:solidFill>
                <a:latin typeface="华文楷体" panose="02010600040101010101" pitchFamily="2" charset="-122"/>
                <a:ea typeface="华文楷体" panose="02010600040101010101" pitchFamily="2" charset="-122"/>
              </a:rPr>
              <a:t>—</a:t>
            </a: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用来</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决定节点记账权利</a:t>
            </a: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的。</a:t>
            </a:r>
            <a:endParaRPr lang="en-US" altLang="zh-CN" sz="2000" dirty="0" smtClean="0">
              <a:solidFill>
                <a:schemeClr val="accent4">
                  <a:lumMod val="10000"/>
                </a:schemeClr>
              </a:solidFill>
              <a:latin typeface="华文楷体" panose="02010600040101010101" pitchFamily="2" charset="-122"/>
              <a:ea typeface="华文楷体" panose="02010600040101010101" pitchFamily="2" charset="-122"/>
            </a:endParaRPr>
          </a:p>
          <a:p>
            <a:pPr marL="0" lvl="1">
              <a:lnSpc>
                <a:spcPct val="150000"/>
              </a:lnSpc>
            </a:pPr>
            <a:r>
              <a:rPr lang="zh-CN" altLang="en-US" sz="2000" dirty="0" smtClean="0">
                <a:solidFill>
                  <a:srgbClr val="FF0000"/>
                </a:solidFill>
                <a:latin typeface="华文楷体" panose="02010600040101010101" pitchFamily="2" charset="-122"/>
                <a:ea typeface="华文楷体" panose="02010600040101010101" pitchFamily="2" charset="-122"/>
              </a:rPr>
              <a:t>区</a:t>
            </a:r>
            <a:r>
              <a:rPr lang="zh-CN" altLang="en-US" sz="2000" dirty="0">
                <a:solidFill>
                  <a:srgbClr val="FF0000"/>
                </a:solidFill>
                <a:latin typeface="华文楷体" panose="02010600040101010101" pitchFamily="2" charset="-122"/>
                <a:ea typeface="华文楷体" panose="02010600040101010101" pitchFamily="2" charset="-122"/>
              </a:rPr>
              <a:t>块链系统的核心是系统节点竞争记账，这个竞争的过程称为共识机制。</a:t>
            </a:r>
            <a:endParaRPr lang="en-US" altLang="zh-CN" sz="2000" dirty="0">
              <a:solidFill>
                <a:schemeClr val="accent4">
                  <a:lumMod val="10000"/>
                </a:schemeClr>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855" y="1474014"/>
            <a:ext cx="3982006" cy="3067478"/>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31" y="1306485"/>
            <a:ext cx="12192000" cy="2011496"/>
          </a:xfrm>
          <a:prstGeom prst="rect">
            <a:avLst/>
          </a:prstGeom>
        </p:spPr>
      </p:pic>
    </p:spTree>
    <p:extLst>
      <p:ext uri="{BB962C8B-B14F-4D97-AF65-F5344CB8AC3E}">
        <p14:creationId xmlns:p14="http://schemas.microsoft.com/office/powerpoint/2010/main" val="2167738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595115" y="1951996"/>
            <a:ext cx="4710896" cy="3634328"/>
          </a:xfrm>
          <a:prstGeom prst="rect">
            <a:avLst/>
          </a:prstGeom>
        </p:spPr>
      </p:pic>
      <p:sp>
        <p:nvSpPr>
          <p:cNvPr id="3" name="文本框 2"/>
          <p:cNvSpPr txBox="1"/>
          <p:nvPr/>
        </p:nvSpPr>
        <p:spPr>
          <a:xfrm>
            <a:off x="128270" y="904240"/>
            <a:ext cx="7933806" cy="4708981"/>
          </a:xfrm>
          <a:prstGeom prst="rect">
            <a:avLst/>
          </a:prstGeom>
          <a:noFill/>
        </p:spPr>
        <p:txBody>
          <a:bodyPr wrap="square" rtlCol="0">
            <a:spAutoFit/>
          </a:bodyPr>
          <a:lstStyle/>
          <a:p>
            <a:pPr lvl="1">
              <a:lnSpc>
                <a:spcPct val="150000"/>
              </a:lnSpc>
            </a:pPr>
            <a:endParaRPr lang="en-US" altLang="zh-CN" sz="2000" dirty="0">
              <a:solidFill>
                <a:srgbClr val="FF0000"/>
              </a:solidFill>
              <a:latin typeface="华文楷体" panose="02010600040101010101" pitchFamily="2" charset="-122"/>
              <a:ea typeface="华文楷体" panose="02010600040101010101" pitchFamily="2" charset="-122"/>
            </a:endParaRPr>
          </a:p>
          <a:p>
            <a:pPr lvl="1">
              <a:lnSpc>
                <a:spcPct val="150000"/>
              </a:lnSpc>
            </a:pPr>
            <a:r>
              <a:rPr lang="zh-CN" altLang="en-US" sz="2000" dirty="0">
                <a:solidFill>
                  <a:srgbClr val="E9E9E9">
                    <a:lumMod val="10000"/>
                  </a:srgbClr>
                </a:solidFill>
                <a:latin typeface="华文楷体" panose="02010600040101010101" pitchFamily="2" charset="-122"/>
                <a:ea typeface="华文楷体" panose="02010600040101010101" pitchFamily="2" charset="-122"/>
              </a:rPr>
              <a:t>     </a:t>
            </a:r>
            <a:r>
              <a:rPr lang="zh-CN" altLang="en-US" sz="2000" dirty="0">
                <a:solidFill>
                  <a:srgbClr val="FF0000"/>
                </a:solidFill>
                <a:latin typeface="华文楷体" panose="02010600040101010101" pitchFamily="2" charset="-122"/>
                <a:ea typeface="华文楷体" panose="02010600040101010101" pitchFamily="2" charset="-122"/>
              </a:rPr>
              <a:t>目标值</a:t>
            </a:r>
            <a:r>
              <a:rPr lang="en-US" altLang="zh-CN" sz="2000" dirty="0">
                <a:solidFill>
                  <a:srgbClr val="FF0000"/>
                </a:solidFill>
                <a:latin typeface="华文楷体" panose="02010600040101010101" pitchFamily="2" charset="-122"/>
                <a:ea typeface="华文楷体" panose="02010600040101010101" pitchFamily="2" charset="-122"/>
              </a:rPr>
              <a:t>=</a:t>
            </a:r>
            <a:r>
              <a:rPr lang="zh-CN" altLang="en-US" sz="2000" dirty="0">
                <a:solidFill>
                  <a:srgbClr val="FF0000"/>
                </a:solidFill>
                <a:latin typeface="华文楷体" panose="02010600040101010101" pitchFamily="2" charset="-122"/>
                <a:ea typeface="华文楷体" panose="02010600040101010101" pitchFamily="2" charset="-122"/>
              </a:rPr>
              <a:t>最大目标值</a:t>
            </a:r>
            <a:r>
              <a:rPr lang="en-US" altLang="zh-CN" sz="2000" dirty="0">
                <a:solidFill>
                  <a:srgbClr val="FF0000"/>
                </a:solidFill>
                <a:latin typeface="华文楷体" panose="02010600040101010101" pitchFamily="2" charset="-122"/>
                <a:ea typeface="华文楷体" panose="02010600040101010101" pitchFamily="2" charset="-122"/>
              </a:rPr>
              <a:t>/</a:t>
            </a:r>
            <a:r>
              <a:rPr lang="zh-CN" altLang="en-US" sz="2000" dirty="0">
                <a:solidFill>
                  <a:srgbClr val="FF0000"/>
                </a:solidFill>
                <a:latin typeface="华文楷体" panose="02010600040101010101" pitchFamily="2" charset="-122"/>
                <a:ea typeface="华文楷体" panose="02010600040101010101" pitchFamily="2" charset="-122"/>
              </a:rPr>
              <a:t>难度值</a:t>
            </a:r>
            <a:endParaRPr lang="en-US" altLang="zh-CN" sz="2000" dirty="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zh-CN" altLang="en-US" sz="2000" dirty="0">
                <a:solidFill>
                  <a:srgbClr val="E9E9E9">
                    <a:lumMod val="10000"/>
                  </a:srgbClr>
                </a:solidFill>
                <a:latin typeface="华文楷体" panose="02010600040101010101" pitchFamily="2" charset="-122"/>
                <a:ea typeface="华文楷体" panose="02010600040101010101" pitchFamily="2" charset="-122"/>
              </a:rPr>
              <a:t>   </a:t>
            </a:r>
            <a:endParaRPr lang="en-US" altLang="zh-CN" sz="2000"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en-US" altLang="zh-CN" sz="2000" dirty="0">
                <a:solidFill>
                  <a:srgbClr val="E9E9E9">
                    <a:lumMod val="10000"/>
                  </a:srgbClr>
                </a:solidFill>
                <a:latin typeface="华文楷体" panose="02010600040101010101" pitchFamily="2" charset="-122"/>
                <a:ea typeface="华文楷体" panose="02010600040101010101" pitchFamily="2" charset="-122"/>
              </a:rPr>
              <a:t> </a:t>
            </a:r>
            <a:r>
              <a:rPr lang="en-US" altLang="zh-CN" sz="2000" dirty="0" smtClean="0">
                <a:solidFill>
                  <a:srgbClr val="E9E9E9">
                    <a:lumMod val="10000"/>
                  </a:srgbClr>
                </a:solidFill>
                <a:latin typeface="华文楷体" panose="02010600040101010101" pitchFamily="2" charset="-122"/>
                <a:ea typeface="华文楷体" panose="02010600040101010101" pitchFamily="2" charset="-122"/>
              </a:rPr>
              <a:t>    </a:t>
            </a:r>
            <a:r>
              <a:rPr lang="zh-CN" altLang="en-US" sz="2000" dirty="0" smtClean="0">
                <a:solidFill>
                  <a:srgbClr val="FF0000"/>
                </a:solidFill>
                <a:latin typeface="华文楷体" panose="02010600040101010101" pitchFamily="2" charset="-122"/>
                <a:ea typeface="华文楷体" panose="02010600040101010101" pitchFamily="2" charset="-122"/>
              </a:rPr>
              <a:t>最大目标值</a:t>
            </a: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：一</a:t>
            </a:r>
            <a:r>
              <a:rPr lang="zh-CN" altLang="en-US" sz="2000" dirty="0">
                <a:solidFill>
                  <a:srgbClr val="E9E9E9">
                    <a:lumMod val="10000"/>
                  </a:srgbClr>
                </a:solidFill>
                <a:latin typeface="华文楷体" panose="02010600040101010101" pitchFamily="2" charset="-122"/>
                <a:ea typeface="华文楷体" panose="02010600040101010101" pitchFamily="2" charset="-122"/>
              </a:rPr>
              <a:t>个固定</a:t>
            </a: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数</a:t>
            </a:r>
            <a:endParaRPr lang="en-US" altLang="zh-CN" sz="2000"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en-US" altLang="zh-CN" dirty="0" smtClean="0"/>
              <a:t>0x00000000FFFFFFFFFFFFFFFFFFFFFFFFFFFFFFFFFFFFFFFFFFFFFFFFFFFF</a:t>
            </a: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a:t>
            </a:r>
            <a:endParaRPr lang="en-US" altLang="zh-CN" sz="2000"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zh-CN" altLang="en-US" sz="2000" dirty="0" smtClean="0">
                <a:solidFill>
                  <a:srgbClr val="FF0000"/>
                </a:solidFill>
                <a:latin typeface="华文楷体" panose="02010600040101010101" pitchFamily="2" charset="-122"/>
                <a:ea typeface="华文楷体" panose="02010600040101010101" pitchFamily="2" charset="-122"/>
              </a:rPr>
              <a:t>    目标值解析</a:t>
            </a: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 </a:t>
            </a:r>
            <a:endParaRPr lang="en-US" altLang="zh-CN" sz="2000"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en-US" altLang="zh-CN" sz="2000" dirty="0">
                <a:solidFill>
                  <a:srgbClr val="E9E9E9">
                    <a:lumMod val="10000"/>
                  </a:srgbClr>
                </a:solidFill>
                <a:latin typeface="华文楷体" panose="02010600040101010101" pitchFamily="2" charset="-122"/>
                <a:ea typeface="华文楷体" panose="02010600040101010101" pitchFamily="2" charset="-122"/>
              </a:rPr>
              <a:t> </a:t>
            </a:r>
            <a:r>
              <a:rPr lang="en-US" altLang="zh-CN" sz="2000" dirty="0" smtClean="0">
                <a:solidFill>
                  <a:srgbClr val="E9E9E9">
                    <a:lumMod val="10000"/>
                  </a:srgbClr>
                </a:solidFill>
                <a:latin typeface="华文楷体" panose="02010600040101010101" pitchFamily="2" charset="-122"/>
                <a:ea typeface="华文楷体" panose="02010600040101010101" pitchFamily="2" charset="-122"/>
              </a:rPr>
              <a:t>    </a:t>
            </a: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若</a:t>
            </a:r>
            <a:r>
              <a:rPr lang="zh-CN" altLang="en-US" sz="2000" dirty="0">
                <a:solidFill>
                  <a:srgbClr val="E9E9E9">
                    <a:lumMod val="10000"/>
                  </a:srgbClr>
                </a:solidFill>
                <a:latin typeface="华文楷体" panose="02010600040101010101" pitchFamily="2" charset="-122"/>
                <a:ea typeface="华文楷体" panose="02010600040101010101" pitchFamily="2" charset="-122"/>
              </a:rPr>
              <a:t>过去</a:t>
            </a:r>
            <a:r>
              <a:rPr lang="en-US" altLang="zh-CN" sz="2000" dirty="0">
                <a:solidFill>
                  <a:srgbClr val="E9E9E9">
                    <a:lumMod val="10000"/>
                  </a:srgbClr>
                </a:solidFill>
                <a:latin typeface="华文楷体" panose="02010600040101010101" pitchFamily="2" charset="-122"/>
                <a:ea typeface="华文楷体" panose="02010600040101010101" pitchFamily="2" charset="-122"/>
              </a:rPr>
              <a:t>2016</a:t>
            </a:r>
            <a:r>
              <a:rPr lang="zh-CN" altLang="en-US" sz="2000" dirty="0">
                <a:solidFill>
                  <a:srgbClr val="E9E9E9">
                    <a:lumMod val="10000"/>
                  </a:srgbClr>
                </a:solidFill>
                <a:latin typeface="华文楷体" panose="02010600040101010101" pitchFamily="2" charset="-122"/>
                <a:ea typeface="华文楷体" panose="02010600040101010101" pitchFamily="2" charset="-122"/>
              </a:rPr>
              <a:t>个区块花费时长少于</a:t>
            </a:r>
            <a:r>
              <a:rPr lang="en-US" altLang="zh-CN" sz="2000" dirty="0">
                <a:solidFill>
                  <a:srgbClr val="E9E9E9">
                    <a:lumMod val="10000"/>
                  </a:srgbClr>
                </a:solidFill>
                <a:latin typeface="华文楷体" panose="02010600040101010101" pitchFamily="2" charset="-122"/>
                <a:ea typeface="华文楷体" panose="02010600040101010101" pitchFamily="2" charset="-122"/>
              </a:rPr>
              <a:t>20160</a:t>
            </a:r>
            <a:r>
              <a:rPr lang="zh-CN" altLang="en-US" sz="2000" dirty="0">
                <a:solidFill>
                  <a:srgbClr val="E9E9E9">
                    <a:lumMod val="10000"/>
                  </a:srgbClr>
                </a:solidFill>
                <a:latin typeface="华文楷体" panose="02010600040101010101" pitchFamily="2" charset="-122"/>
                <a:ea typeface="华文楷体" panose="02010600040101010101" pitchFamily="2" charset="-122"/>
              </a:rPr>
              <a:t>分，</a:t>
            </a: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那么难度值</a:t>
            </a:r>
            <a:r>
              <a:rPr lang="zh-CN" altLang="en-US" sz="2000" smtClean="0">
                <a:solidFill>
                  <a:srgbClr val="E9E9E9">
                    <a:lumMod val="10000"/>
                  </a:srgbClr>
                </a:solidFill>
                <a:latin typeface="华文楷体" panose="02010600040101010101" pitchFamily="2" charset="-122"/>
                <a:ea typeface="华文楷体" panose="02010600040101010101" pitchFamily="2" charset="-122"/>
              </a:rPr>
              <a:t>会变小，</a:t>
            </a:r>
            <a:r>
              <a:rPr lang="zh-CN" altLang="en-US" sz="2000" dirty="0">
                <a:solidFill>
                  <a:srgbClr val="E9E9E9">
                    <a:lumMod val="10000"/>
                  </a:srgbClr>
                </a:solidFill>
                <a:latin typeface="华文楷体" panose="02010600040101010101" pitchFamily="2" charset="-122"/>
                <a:ea typeface="华文楷体" panose="02010600040101010101" pitchFamily="2" charset="-122"/>
              </a:rPr>
              <a:t>目标值将会被</a:t>
            </a: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调小些</a:t>
            </a:r>
            <a:r>
              <a:rPr lang="en-US" altLang="zh-CN" sz="2000" dirty="0" smtClean="0">
                <a:solidFill>
                  <a:srgbClr val="E9E9E9">
                    <a:lumMod val="10000"/>
                  </a:srgbClr>
                </a:solidFill>
                <a:latin typeface="华文楷体" panose="02010600040101010101" pitchFamily="2" charset="-122"/>
                <a:ea typeface="华文楷体" panose="02010600040101010101" pitchFamily="2" charset="-122"/>
              </a:rPr>
              <a:t>;</a:t>
            </a:r>
          </a:p>
          <a:p>
            <a:pPr lvl="1">
              <a:lnSpc>
                <a:spcPct val="150000"/>
              </a:lnSpc>
            </a:pP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     否则，目标值</a:t>
            </a:r>
            <a:r>
              <a:rPr lang="zh-CN" altLang="en-US" sz="2000" dirty="0">
                <a:solidFill>
                  <a:srgbClr val="E9E9E9">
                    <a:lumMod val="10000"/>
                  </a:srgbClr>
                </a:solidFill>
                <a:latin typeface="华文楷体" panose="02010600040101010101" pitchFamily="2" charset="-122"/>
                <a:ea typeface="华文楷体" panose="02010600040101010101" pitchFamily="2" charset="-122"/>
              </a:rPr>
              <a:t>会被</a:t>
            </a: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调大。</a:t>
            </a:r>
            <a:endParaRPr lang="en-US" altLang="zh-CN" sz="2000"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en-US" altLang="zh-CN" sz="2000" dirty="0">
                <a:solidFill>
                  <a:srgbClr val="E9E9E9">
                    <a:lumMod val="10000"/>
                  </a:srgbClr>
                </a:solidFill>
                <a:latin typeface="华文楷体" panose="02010600040101010101" pitchFamily="2" charset="-122"/>
                <a:ea typeface="华文楷体" panose="02010600040101010101" pitchFamily="2" charset="-122"/>
              </a:rPr>
              <a:t> </a:t>
            </a:r>
            <a:r>
              <a:rPr lang="en-US" altLang="zh-CN" sz="2000" dirty="0" smtClean="0">
                <a:solidFill>
                  <a:srgbClr val="E9E9E9">
                    <a:lumMod val="10000"/>
                  </a:srgbClr>
                </a:solidFill>
                <a:latin typeface="华文楷体" panose="02010600040101010101" pitchFamily="2" charset="-122"/>
                <a:ea typeface="华文楷体" panose="02010600040101010101" pitchFamily="2" charset="-122"/>
              </a:rPr>
              <a:t>     </a:t>
            </a:r>
            <a:endParaRPr lang="zh-CN" altLang="en-US" sz="2000" dirty="0">
              <a:solidFill>
                <a:srgbClr val="E9E9E9">
                  <a:lumMod val="10000"/>
                </a:srgbClr>
              </a:solidFill>
              <a:latin typeface="华文楷体" panose="02010600040101010101" pitchFamily="2" charset="-122"/>
              <a:ea typeface="华文楷体" panose="02010600040101010101" pitchFamily="2" charset="-122"/>
            </a:endParaRPr>
          </a:p>
        </p:txBody>
      </p:sp>
      <p:sp>
        <p:nvSpPr>
          <p:cNvPr id="4" name="文本框 3"/>
          <p:cNvSpPr txBox="1"/>
          <p:nvPr/>
        </p:nvSpPr>
        <p:spPr>
          <a:xfrm>
            <a:off x="622785" y="381020"/>
            <a:ext cx="8857091" cy="523220"/>
          </a:xfrm>
          <a:prstGeom prst="rect">
            <a:avLst/>
          </a:prstGeom>
          <a:noFill/>
        </p:spPr>
        <p:txBody>
          <a:bodyPr wrap="square" rtlCol="0">
            <a:spAutoFit/>
          </a:bodyPr>
          <a:lstStyle/>
          <a:p>
            <a:r>
              <a:rPr lang="en-US" altLang="zh-CN" sz="2800" dirty="0" smtClean="0">
                <a:solidFill>
                  <a:srgbClr val="9B0D14"/>
                </a:solidFill>
                <a:latin typeface="华文中宋" panose="02010600040101010101" pitchFamily="2" charset="-122"/>
                <a:ea typeface="华文中宋" panose="02010600040101010101" pitchFamily="2" charset="-122"/>
              </a:rPr>
              <a:t>1.3.</a:t>
            </a:r>
            <a:r>
              <a:rPr lang="zh-CN" altLang="en-US" sz="2800" dirty="0" smtClean="0">
                <a:solidFill>
                  <a:srgbClr val="9B0D14"/>
                </a:solidFill>
                <a:latin typeface="华文中宋" panose="02010600040101010101" pitchFamily="2" charset="-122"/>
                <a:ea typeface="华文中宋" panose="02010600040101010101" pitchFamily="2" charset="-122"/>
              </a:rPr>
              <a:t>难度</a:t>
            </a:r>
            <a:r>
              <a:rPr lang="zh-CN" altLang="en-US" sz="2800" dirty="0">
                <a:solidFill>
                  <a:srgbClr val="9B0D14"/>
                </a:solidFill>
                <a:latin typeface="华文中宋" panose="02010600040101010101" pitchFamily="2" charset="-122"/>
                <a:ea typeface="华文中宋" panose="02010600040101010101" pitchFamily="2" charset="-122"/>
              </a:rPr>
              <a:t>值</a:t>
            </a:r>
          </a:p>
        </p:txBody>
      </p:sp>
    </p:spTree>
    <p:extLst>
      <p:ext uri="{BB962C8B-B14F-4D97-AF65-F5344CB8AC3E}">
        <p14:creationId xmlns:p14="http://schemas.microsoft.com/office/powerpoint/2010/main" val="4196045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8581" y="758712"/>
            <a:ext cx="3890809" cy="523220"/>
          </a:xfrm>
          <a:prstGeom prst="rect">
            <a:avLst/>
          </a:prstGeom>
        </p:spPr>
        <p:txBody>
          <a:bodyPr wrap="none">
            <a:spAutoFit/>
          </a:bodyPr>
          <a:lstStyle/>
          <a:p>
            <a:r>
              <a:rPr lang="en-US" altLang="zh-CN" sz="2800" dirty="0" smtClean="0">
                <a:solidFill>
                  <a:srgbClr val="9B0D14"/>
                </a:solidFill>
                <a:latin typeface="华文中宋" panose="02010600040101010101" pitchFamily="2" charset="-122"/>
                <a:ea typeface="华文中宋" panose="02010600040101010101" pitchFamily="2" charset="-122"/>
              </a:rPr>
              <a:t>2.POW</a:t>
            </a:r>
            <a:r>
              <a:rPr lang="zh-CN" altLang="en-US" sz="2800" dirty="0" smtClean="0">
                <a:solidFill>
                  <a:srgbClr val="9B0D14"/>
                </a:solidFill>
                <a:latin typeface="华文中宋" panose="02010600040101010101" pitchFamily="2" charset="-122"/>
                <a:ea typeface="华文中宋" panose="02010600040101010101" pitchFamily="2" charset="-122"/>
              </a:rPr>
              <a:t>工作量证明流程</a:t>
            </a:r>
            <a:endParaRPr lang="zh-CN" altLang="en-US" sz="2800" dirty="0">
              <a:solidFill>
                <a:srgbClr val="9B0D14"/>
              </a:solidFill>
              <a:latin typeface="华文中宋" panose="02010600040101010101" pitchFamily="2" charset="-122"/>
              <a:ea typeface="华文中宋" panose="02010600040101010101" pitchFamily="2" charset="-122"/>
            </a:endParaRPr>
          </a:p>
        </p:txBody>
      </p:sp>
      <p:pic>
        <p:nvPicPr>
          <p:cNvPr id="3" name="图片 2"/>
          <p:cNvPicPr>
            <a:picLocks noChangeAspect="1"/>
          </p:cNvPicPr>
          <p:nvPr/>
        </p:nvPicPr>
        <p:blipFill>
          <a:blip r:embed="rId2"/>
          <a:stretch>
            <a:fillRect/>
          </a:stretch>
        </p:blipFill>
        <p:spPr>
          <a:xfrm>
            <a:off x="277834" y="1493948"/>
            <a:ext cx="5646337" cy="4449651"/>
          </a:xfrm>
          <a:prstGeom prst="rect">
            <a:avLst/>
          </a:prstGeom>
        </p:spPr>
      </p:pic>
      <p:sp>
        <p:nvSpPr>
          <p:cNvPr id="5" name="文本框 4"/>
          <p:cNvSpPr txBox="1"/>
          <p:nvPr/>
        </p:nvSpPr>
        <p:spPr>
          <a:xfrm>
            <a:off x="6102850" y="2690253"/>
            <a:ext cx="5219272" cy="1754326"/>
          </a:xfrm>
          <a:prstGeom prst="rect">
            <a:avLst/>
          </a:prstGeom>
          <a:noFill/>
        </p:spPr>
        <p:txBody>
          <a:bodyPr wrap="square" rtlCol="0">
            <a:spAutoFit/>
          </a:bodyPr>
          <a:lstStyle/>
          <a:p>
            <a:pPr lvl="1">
              <a:lnSpc>
                <a:spcPct val="150000"/>
              </a:lnSpc>
            </a:pPr>
            <a:r>
              <a:rPr lang="en-US" altLang="zh-CN" sz="2000" b="1" dirty="0" smtClean="0">
                <a:solidFill>
                  <a:schemeClr val="accent4">
                    <a:lumMod val="10000"/>
                  </a:schemeClr>
                </a:solidFill>
                <a:latin typeface="华文楷体" panose="02010600040101010101" pitchFamily="2" charset="-122"/>
                <a:ea typeface="华文楷体" panose="02010600040101010101" pitchFamily="2" charset="-122"/>
              </a:rPr>
              <a:t>1</a:t>
            </a:r>
            <a:r>
              <a:rPr lang="en-US" altLang="zh-CN" sz="2000" b="1" dirty="0">
                <a:solidFill>
                  <a:schemeClr val="accent4">
                    <a:lumMod val="10000"/>
                  </a:schemeClr>
                </a:solidFill>
                <a:latin typeface="华文楷体" panose="02010600040101010101" pitchFamily="2" charset="-122"/>
                <a:ea typeface="华文楷体" panose="02010600040101010101" pitchFamily="2" charset="-122"/>
              </a:rPr>
              <a:t>.</a:t>
            </a:r>
            <a:r>
              <a:rPr lang="zh-CN" altLang="en-US" sz="2000" b="1" dirty="0">
                <a:solidFill>
                  <a:schemeClr val="accent4">
                    <a:lumMod val="10000"/>
                  </a:schemeClr>
                </a:solidFill>
                <a:latin typeface="华文楷体" panose="02010600040101010101" pitchFamily="2" charset="-122"/>
                <a:ea typeface="华文楷体" panose="02010600040101010101" pitchFamily="2" charset="-122"/>
              </a:rPr>
              <a:t>生成</a:t>
            </a:r>
            <a:r>
              <a:rPr lang="en-US" altLang="zh-CN" sz="2000" b="1" dirty="0">
                <a:solidFill>
                  <a:schemeClr val="accent4">
                    <a:lumMod val="10000"/>
                  </a:schemeClr>
                </a:solidFill>
                <a:latin typeface="华文楷体" panose="02010600040101010101" pitchFamily="2" charset="-122"/>
                <a:ea typeface="华文楷体" panose="02010600040101010101" pitchFamily="2" charset="-122"/>
              </a:rPr>
              <a:t>Merkle</a:t>
            </a:r>
            <a:r>
              <a:rPr lang="zh-CN" altLang="en-US" sz="2000" b="1" dirty="0">
                <a:solidFill>
                  <a:schemeClr val="accent4">
                    <a:lumMod val="10000"/>
                  </a:schemeClr>
                </a:solidFill>
                <a:latin typeface="华文楷体" panose="02010600040101010101" pitchFamily="2" charset="-122"/>
                <a:ea typeface="华文楷体" panose="02010600040101010101" pitchFamily="2" charset="-122"/>
              </a:rPr>
              <a:t>根哈希</a:t>
            </a:r>
            <a:endParaRPr lang="en-US" altLang="zh-CN" sz="2000" b="1" dirty="0">
              <a:solidFill>
                <a:schemeClr val="accent4">
                  <a:lumMod val="10000"/>
                </a:schemeClr>
              </a:solidFill>
              <a:latin typeface="华文楷体" panose="02010600040101010101" pitchFamily="2" charset="-122"/>
              <a:ea typeface="华文楷体" panose="02010600040101010101" pitchFamily="2" charset="-122"/>
            </a:endParaRPr>
          </a:p>
          <a:p>
            <a:pPr lvl="1">
              <a:lnSpc>
                <a:spcPct val="150000"/>
              </a:lnSpc>
            </a:pPr>
            <a:r>
              <a:rPr lang="en-US" altLang="zh-CN" sz="2000" b="1" dirty="0" smtClean="0">
                <a:solidFill>
                  <a:schemeClr val="accent4">
                    <a:lumMod val="10000"/>
                  </a:schemeClr>
                </a:solidFill>
                <a:latin typeface="华文楷体" panose="02010600040101010101" pitchFamily="2" charset="-122"/>
                <a:ea typeface="华文楷体" panose="02010600040101010101" pitchFamily="2" charset="-122"/>
              </a:rPr>
              <a:t>2</a:t>
            </a:r>
            <a:r>
              <a:rPr lang="en-US" altLang="zh-CN" sz="2000" b="1" dirty="0">
                <a:solidFill>
                  <a:schemeClr val="accent4">
                    <a:lumMod val="10000"/>
                  </a:schemeClr>
                </a:solidFill>
                <a:latin typeface="华文楷体" panose="02010600040101010101" pitchFamily="2" charset="-122"/>
                <a:ea typeface="华文楷体" panose="02010600040101010101" pitchFamily="2" charset="-122"/>
              </a:rPr>
              <a:t>.</a:t>
            </a:r>
            <a:r>
              <a:rPr lang="zh-CN" altLang="en-US" sz="2000" b="1" dirty="0">
                <a:solidFill>
                  <a:schemeClr val="accent4">
                    <a:lumMod val="10000"/>
                  </a:schemeClr>
                </a:solidFill>
                <a:latin typeface="华文楷体" panose="02010600040101010101" pitchFamily="2" charset="-122"/>
                <a:ea typeface="华文楷体" panose="02010600040101010101" pitchFamily="2" charset="-122"/>
              </a:rPr>
              <a:t>组装区块头</a:t>
            </a:r>
            <a:endParaRPr lang="en-US" altLang="zh-CN" sz="2000" b="1" dirty="0">
              <a:solidFill>
                <a:schemeClr val="accent4">
                  <a:lumMod val="10000"/>
                </a:schemeClr>
              </a:solidFill>
              <a:latin typeface="华文楷体" panose="02010600040101010101" pitchFamily="2" charset="-122"/>
              <a:ea typeface="华文楷体" panose="02010600040101010101" pitchFamily="2" charset="-122"/>
            </a:endParaRPr>
          </a:p>
          <a:p>
            <a:pPr lvl="1">
              <a:lnSpc>
                <a:spcPct val="150000"/>
              </a:lnSpc>
            </a:pPr>
            <a:r>
              <a:rPr lang="en-US" altLang="zh-CN" sz="2000" b="1" dirty="0" smtClean="0">
                <a:solidFill>
                  <a:schemeClr val="accent4">
                    <a:lumMod val="10000"/>
                  </a:schemeClr>
                </a:solidFill>
                <a:latin typeface="华文楷体" panose="02010600040101010101" pitchFamily="2" charset="-122"/>
                <a:ea typeface="华文楷体" panose="02010600040101010101" pitchFamily="2" charset="-122"/>
              </a:rPr>
              <a:t>3</a:t>
            </a:r>
            <a:r>
              <a:rPr lang="en-US" altLang="zh-CN" sz="2000" b="1" dirty="0">
                <a:solidFill>
                  <a:schemeClr val="accent4">
                    <a:lumMod val="10000"/>
                  </a:schemeClr>
                </a:solidFill>
                <a:latin typeface="华文楷体" panose="02010600040101010101" pitchFamily="2" charset="-122"/>
                <a:ea typeface="华文楷体" panose="02010600040101010101" pitchFamily="2" charset="-122"/>
              </a:rPr>
              <a:t>.</a:t>
            </a:r>
            <a:r>
              <a:rPr lang="zh-CN" altLang="en-US" sz="2000" b="1" dirty="0">
                <a:solidFill>
                  <a:schemeClr val="accent4">
                    <a:lumMod val="10000"/>
                  </a:schemeClr>
                </a:solidFill>
                <a:latin typeface="华文楷体" panose="02010600040101010101" pitchFamily="2" charset="-122"/>
                <a:ea typeface="华文楷体" panose="02010600040101010101" pitchFamily="2" charset="-122"/>
              </a:rPr>
              <a:t>计算出工作量证明的输出</a:t>
            </a:r>
            <a:endParaRPr lang="en-US" altLang="zh-CN" sz="2000" b="1" dirty="0">
              <a:solidFill>
                <a:schemeClr val="accent4">
                  <a:lumMod val="10000"/>
                </a:schemeClr>
              </a:solidFill>
              <a:latin typeface="华文楷体" panose="02010600040101010101" pitchFamily="2" charset="-122"/>
              <a:ea typeface="华文楷体" panose="02010600040101010101" pitchFamily="2" charset="-122"/>
            </a:endParaRPr>
          </a:p>
          <a:p>
            <a:endParaRPr lang="zh-CN" altLang="en-US" dirty="0"/>
          </a:p>
        </p:txBody>
      </p:sp>
    </p:spTree>
    <p:extLst>
      <p:ext uri="{BB962C8B-B14F-4D97-AF65-F5344CB8AC3E}">
        <p14:creationId xmlns:p14="http://schemas.microsoft.com/office/powerpoint/2010/main" val="1585983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8581" y="758712"/>
            <a:ext cx="3890809" cy="523220"/>
          </a:xfrm>
          <a:prstGeom prst="rect">
            <a:avLst/>
          </a:prstGeom>
        </p:spPr>
        <p:txBody>
          <a:bodyPr wrap="none">
            <a:spAutoFit/>
          </a:bodyPr>
          <a:lstStyle/>
          <a:p>
            <a:r>
              <a:rPr lang="en-US" altLang="zh-CN" sz="2800" dirty="0" smtClean="0">
                <a:solidFill>
                  <a:srgbClr val="9B0D14"/>
                </a:solidFill>
                <a:latin typeface="华文中宋" panose="02010600040101010101" pitchFamily="2" charset="-122"/>
                <a:ea typeface="华文中宋" panose="02010600040101010101" pitchFamily="2" charset="-122"/>
              </a:rPr>
              <a:t>2.POW</a:t>
            </a:r>
            <a:r>
              <a:rPr lang="zh-CN" altLang="en-US" sz="2800" dirty="0" smtClean="0">
                <a:solidFill>
                  <a:srgbClr val="9B0D14"/>
                </a:solidFill>
                <a:latin typeface="华文中宋" panose="02010600040101010101" pitchFamily="2" charset="-122"/>
                <a:ea typeface="华文中宋" panose="02010600040101010101" pitchFamily="2" charset="-122"/>
              </a:rPr>
              <a:t>工作量证明流程</a:t>
            </a:r>
            <a:endParaRPr lang="zh-CN" altLang="en-US" sz="2800" dirty="0">
              <a:solidFill>
                <a:srgbClr val="9B0D14"/>
              </a:solidFill>
              <a:latin typeface="华文中宋" panose="02010600040101010101" pitchFamily="2" charset="-122"/>
              <a:ea typeface="华文中宋" panose="02010600040101010101" pitchFamily="2" charset="-122"/>
            </a:endParaRPr>
          </a:p>
        </p:txBody>
      </p:sp>
      <p:pic>
        <p:nvPicPr>
          <p:cNvPr id="3" name="图片 2"/>
          <p:cNvPicPr>
            <a:picLocks noChangeAspect="1"/>
          </p:cNvPicPr>
          <p:nvPr/>
        </p:nvPicPr>
        <p:blipFill>
          <a:blip r:embed="rId2"/>
          <a:stretch>
            <a:fillRect/>
          </a:stretch>
        </p:blipFill>
        <p:spPr>
          <a:xfrm>
            <a:off x="277834" y="1493948"/>
            <a:ext cx="5646337" cy="4449651"/>
          </a:xfrm>
          <a:prstGeom prst="rect">
            <a:avLst/>
          </a:prstGeom>
        </p:spPr>
      </p:pic>
      <p:sp>
        <p:nvSpPr>
          <p:cNvPr id="5" name="文本框 4"/>
          <p:cNvSpPr txBox="1"/>
          <p:nvPr/>
        </p:nvSpPr>
        <p:spPr>
          <a:xfrm>
            <a:off x="5712143" y="1745031"/>
            <a:ext cx="5620254" cy="3323987"/>
          </a:xfrm>
          <a:prstGeom prst="rect">
            <a:avLst/>
          </a:prstGeom>
          <a:noFill/>
        </p:spPr>
        <p:txBody>
          <a:bodyPr wrap="square" rtlCol="0">
            <a:spAutoFit/>
          </a:bodyPr>
          <a:lstStyle/>
          <a:p>
            <a:pPr lvl="1">
              <a:lnSpc>
                <a:spcPct val="150000"/>
              </a:lnSpc>
            </a:pPr>
            <a:r>
              <a:rPr lang="en-US" altLang="zh-CN" sz="2800" b="1" dirty="0" smtClean="0">
                <a:solidFill>
                  <a:schemeClr val="accent4">
                    <a:lumMod val="10000"/>
                  </a:schemeClr>
                </a:solidFill>
                <a:latin typeface="华文楷体" panose="02010600040101010101" pitchFamily="2" charset="-122"/>
                <a:ea typeface="华文楷体" panose="02010600040101010101" pitchFamily="2" charset="-122"/>
              </a:rPr>
              <a:t>2</a:t>
            </a:r>
            <a:r>
              <a:rPr lang="en-US" altLang="zh-CN" sz="2800" b="1" dirty="0">
                <a:solidFill>
                  <a:schemeClr val="accent4">
                    <a:lumMod val="10000"/>
                  </a:schemeClr>
                </a:solidFill>
                <a:latin typeface="华文楷体" panose="02010600040101010101" pitchFamily="2" charset="-122"/>
                <a:ea typeface="华文楷体" panose="02010600040101010101" pitchFamily="2" charset="-122"/>
              </a:rPr>
              <a:t>.</a:t>
            </a:r>
            <a:r>
              <a:rPr lang="zh-CN" altLang="en-US" sz="2800" b="1" dirty="0">
                <a:solidFill>
                  <a:schemeClr val="accent4">
                    <a:lumMod val="10000"/>
                  </a:schemeClr>
                </a:solidFill>
                <a:latin typeface="华文楷体" panose="02010600040101010101" pitchFamily="2" charset="-122"/>
                <a:ea typeface="华文楷体" panose="02010600040101010101" pitchFamily="2" charset="-122"/>
              </a:rPr>
              <a:t>组装区块头</a:t>
            </a:r>
            <a:endParaRPr lang="en-US" altLang="zh-CN" sz="2800" b="1" dirty="0">
              <a:solidFill>
                <a:schemeClr val="accent4">
                  <a:lumMod val="10000"/>
                </a:schemeClr>
              </a:solidFill>
              <a:latin typeface="华文楷体" panose="02010600040101010101" pitchFamily="2" charset="-122"/>
              <a:ea typeface="华文楷体" panose="02010600040101010101" pitchFamily="2" charset="-122"/>
            </a:endParaRPr>
          </a:p>
          <a:p>
            <a:pPr lvl="1">
              <a:lnSpc>
                <a:spcPct val="150000"/>
              </a:lnSpc>
            </a:pPr>
            <a:r>
              <a:rPr lang="zh-CN" altLang="en-US" sz="2400" dirty="0">
                <a:solidFill>
                  <a:schemeClr val="accent4">
                    <a:lumMod val="10000"/>
                  </a:schemeClr>
                </a:solidFill>
                <a:latin typeface="华文楷体" panose="02010600040101010101" pitchFamily="2" charset="-122"/>
                <a:ea typeface="华文楷体" panose="02010600040101010101" pitchFamily="2" charset="-122"/>
              </a:rPr>
              <a:t>块头将被作为计算出工作量证明输出的一个输入参数，因此第一步计算出来的</a:t>
            </a:r>
            <a:r>
              <a:rPr lang="en-US" altLang="zh-CN" sz="2400" dirty="0">
                <a:solidFill>
                  <a:schemeClr val="accent4">
                    <a:lumMod val="10000"/>
                  </a:schemeClr>
                </a:solidFill>
                <a:latin typeface="华文楷体" panose="02010600040101010101" pitchFamily="2" charset="-122"/>
                <a:ea typeface="华文楷体" panose="02010600040101010101" pitchFamily="2" charset="-122"/>
              </a:rPr>
              <a:t>Merkle</a:t>
            </a:r>
            <a:r>
              <a:rPr lang="zh-CN" altLang="en-US" sz="2400" dirty="0">
                <a:solidFill>
                  <a:schemeClr val="accent4">
                    <a:lumMod val="10000"/>
                  </a:schemeClr>
                </a:solidFill>
                <a:latin typeface="华文楷体" panose="02010600040101010101" pitchFamily="2" charset="-122"/>
                <a:ea typeface="华文楷体" panose="02010600040101010101" pitchFamily="2" charset="-122"/>
              </a:rPr>
              <a:t>根哈希和区块头的其他组成部分组装成区块头</a:t>
            </a:r>
            <a:endParaRPr lang="en-US" altLang="zh-CN" sz="2400" dirty="0">
              <a:solidFill>
                <a:schemeClr val="accent4">
                  <a:lumMod val="10000"/>
                </a:schemeClr>
              </a:solidFill>
              <a:latin typeface="华文楷体" panose="02010600040101010101" pitchFamily="2" charset="-122"/>
              <a:ea typeface="华文楷体" panose="02010600040101010101" pitchFamily="2" charset="-122"/>
            </a:endParaRPr>
          </a:p>
          <a:p>
            <a:endParaRPr lang="zh-CN" altLang="en-US" sz="2400" dirty="0"/>
          </a:p>
        </p:txBody>
      </p:sp>
    </p:spTree>
    <p:extLst>
      <p:ext uri="{BB962C8B-B14F-4D97-AF65-F5344CB8AC3E}">
        <p14:creationId xmlns:p14="http://schemas.microsoft.com/office/powerpoint/2010/main" val="2529887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8581" y="758712"/>
            <a:ext cx="3890809" cy="523220"/>
          </a:xfrm>
          <a:prstGeom prst="rect">
            <a:avLst/>
          </a:prstGeom>
        </p:spPr>
        <p:txBody>
          <a:bodyPr wrap="none">
            <a:spAutoFit/>
          </a:bodyPr>
          <a:lstStyle/>
          <a:p>
            <a:r>
              <a:rPr lang="en-US" altLang="zh-CN" sz="2800" dirty="0" smtClean="0">
                <a:solidFill>
                  <a:srgbClr val="9B0D14"/>
                </a:solidFill>
                <a:latin typeface="华文中宋" panose="02010600040101010101" pitchFamily="2" charset="-122"/>
                <a:ea typeface="华文中宋" panose="02010600040101010101" pitchFamily="2" charset="-122"/>
              </a:rPr>
              <a:t>2.POW</a:t>
            </a:r>
            <a:r>
              <a:rPr lang="zh-CN" altLang="en-US" sz="2800" dirty="0" smtClean="0">
                <a:solidFill>
                  <a:srgbClr val="9B0D14"/>
                </a:solidFill>
                <a:latin typeface="华文中宋" panose="02010600040101010101" pitchFamily="2" charset="-122"/>
                <a:ea typeface="华文中宋" panose="02010600040101010101" pitchFamily="2" charset="-122"/>
              </a:rPr>
              <a:t>工作量证明流程</a:t>
            </a:r>
            <a:endParaRPr lang="zh-CN" altLang="en-US" sz="2800" dirty="0">
              <a:solidFill>
                <a:srgbClr val="9B0D14"/>
              </a:solidFill>
              <a:latin typeface="华文中宋" panose="02010600040101010101" pitchFamily="2" charset="-122"/>
              <a:ea typeface="华文中宋" panose="02010600040101010101" pitchFamily="2" charset="-122"/>
            </a:endParaRPr>
          </a:p>
        </p:txBody>
      </p:sp>
      <p:pic>
        <p:nvPicPr>
          <p:cNvPr id="3" name="图片 2"/>
          <p:cNvPicPr>
            <a:picLocks noChangeAspect="1"/>
          </p:cNvPicPr>
          <p:nvPr/>
        </p:nvPicPr>
        <p:blipFill>
          <a:blip r:embed="rId2"/>
          <a:stretch>
            <a:fillRect/>
          </a:stretch>
        </p:blipFill>
        <p:spPr>
          <a:xfrm>
            <a:off x="277834" y="1493948"/>
            <a:ext cx="5646337" cy="4449651"/>
          </a:xfrm>
          <a:prstGeom prst="rect">
            <a:avLst/>
          </a:prstGeom>
        </p:spPr>
      </p:pic>
      <p:sp>
        <p:nvSpPr>
          <p:cNvPr id="5" name="文本框 4"/>
          <p:cNvSpPr txBox="1"/>
          <p:nvPr/>
        </p:nvSpPr>
        <p:spPr>
          <a:xfrm>
            <a:off x="5743252" y="1225783"/>
            <a:ext cx="5352837" cy="4985980"/>
          </a:xfrm>
          <a:prstGeom prst="rect">
            <a:avLst/>
          </a:prstGeom>
          <a:noFill/>
        </p:spPr>
        <p:txBody>
          <a:bodyPr wrap="square" rtlCol="0">
            <a:spAutoFit/>
          </a:bodyPr>
          <a:lstStyle/>
          <a:p>
            <a:pPr lvl="1">
              <a:lnSpc>
                <a:spcPct val="150000"/>
              </a:lnSpc>
            </a:pPr>
            <a:r>
              <a:rPr lang="en-US" altLang="zh-CN" sz="2800" b="1" dirty="0" smtClean="0">
                <a:solidFill>
                  <a:schemeClr val="accent4">
                    <a:lumMod val="10000"/>
                  </a:schemeClr>
                </a:solidFill>
                <a:latin typeface="华文楷体" panose="02010600040101010101" pitchFamily="2" charset="-122"/>
                <a:ea typeface="华文楷体" panose="02010600040101010101" pitchFamily="2" charset="-122"/>
              </a:rPr>
              <a:t>3</a:t>
            </a:r>
            <a:r>
              <a:rPr lang="en-US" altLang="zh-CN" sz="2800" b="1" dirty="0">
                <a:solidFill>
                  <a:schemeClr val="accent4">
                    <a:lumMod val="10000"/>
                  </a:schemeClr>
                </a:solidFill>
                <a:latin typeface="华文楷体" panose="02010600040101010101" pitchFamily="2" charset="-122"/>
                <a:ea typeface="华文楷体" panose="02010600040101010101" pitchFamily="2" charset="-122"/>
              </a:rPr>
              <a:t>.</a:t>
            </a:r>
            <a:r>
              <a:rPr lang="zh-CN" altLang="en-US" sz="2800" b="1" dirty="0">
                <a:solidFill>
                  <a:schemeClr val="accent4">
                    <a:lumMod val="10000"/>
                  </a:schemeClr>
                </a:solidFill>
                <a:latin typeface="华文楷体" panose="02010600040101010101" pitchFamily="2" charset="-122"/>
                <a:ea typeface="华文楷体" panose="02010600040101010101" pitchFamily="2" charset="-122"/>
              </a:rPr>
              <a:t>计算出工作量证明的输出</a:t>
            </a:r>
            <a:endParaRPr lang="en-US" altLang="zh-CN" sz="2800" b="1" dirty="0">
              <a:solidFill>
                <a:schemeClr val="accent4">
                  <a:lumMod val="10000"/>
                </a:schemeClr>
              </a:solidFill>
              <a:latin typeface="华文楷体" panose="02010600040101010101" pitchFamily="2" charset="-122"/>
              <a:ea typeface="华文楷体" panose="02010600040101010101" pitchFamily="2" charset="-122"/>
            </a:endParaRPr>
          </a:p>
          <a:p>
            <a:pPr lvl="1">
              <a:lnSpc>
                <a:spcPct val="150000"/>
              </a:lnSpc>
            </a:pPr>
            <a:r>
              <a:rPr lang="zh-CN" altLang="en-US" sz="2400" dirty="0">
                <a:solidFill>
                  <a:schemeClr val="accent4">
                    <a:lumMod val="10000"/>
                  </a:schemeClr>
                </a:solidFill>
                <a:latin typeface="华文楷体" panose="02010600040101010101" pitchFamily="2" charset="-122"/>
                <a:ea typeface="华文楷体" panose="02010600040101010101" pitchFamily="2" charset="-122"/>
              </a:rPr>
              <a:t> </a:t>
            </a:r>
            <a:r>
              <a:rPr lang="en-US" altLang="zh-CN" sz="2400" dirty="0" err="1" smtClean="0">
                <a:solidFill>
                  <a:schemeClr val="accent4">
                    <a:lumMod val="10000"/>
                  </a:schemeClr>
                </a:solidFill>
                <a:latin typeface="华文楷体" panose="02010600040101010101" pitchFamily="2" charset="-122"/>
                <a:ea typeface="华文楷体" panose="02010600040101010101" pitchFamily="2" charset="-122"/>
              </a:rPr>
              <a:t>i</a:t>
            </a:r>
            <a:r>
              <a:rPr lang="en-US" altLang="zh-CN" sz="2400" dirty="0" smtClean="0">
                <a:solidFill>
                  <a:schemeClr val="accent4">
                    <a:lumMod val="10000"/>
                  </a:schemeClr>
                </a:solidFill>
                <a:latin typeface="华文楷体" panose="02010600040101010101" pitchFamily="2" charset="-122"/>
                <a:ea typeface="华文楷体" panose="02010600040101010101" pitchFamily="2" charset="-122"/>
              </a:rPr>
              <a:t>.    </a:t>
            </a:r>
            <a:r>
              <a:rPr lang="zh-CN" altLang="en-US" sz="2400" dirty="0" smtClean="0">
                <a:solidFill>
                  <a:schemeClr val="accent4">
                    <a:lumMod val="10000"/>
                  </a:schemeClr>
                </a:solidFill>
                <a:latin typeface="华文楷体" panose="02010600040101010101" pitchFamily="2" charset="-122"/>
                <a:ea typeface="华文楷体" panose="02010600040101010101" pitchFamily="2" charset="-122"/>
              </a:rPr>
              <a:t>工作量</a:t>
            </a:r>
            <a:r>
              <a:rPr lang="zh-CN" altLang="en-US" sz="2400" dirty="0">
                <a:solidFill>
                  <a:schemeClr val="accent4">
                    <a:lumMod val="10000"/>
                  </a:schemeClr>
                </a:solidFill>
                <a:latin typeface="华文楷体" panose="02010600040101010101" pitchFamily="2" charset="-122"/>
                <a:ea typeface="华文楷体" panose="02010600040101010101" pitchFamily="2" charset="-122"/>
              </a:rPr>
              <a:t>证明的输出</a:t>
            </a:r>
            <a:r>
              <a:rPr lang="en-US" altLang="zh-CN" sz="2400" dirty="0">
                <a:solidFill>
                  <a:schemeClr val="accent4">
                    <a:lumMod val="10000"/>
                  </a:schemeClr>
                </a:solidFill>
                <a:latin typeface="华文楷体" panose="02010600040101010101" pitchFamily="2" charset="-122"/>
                <a:ea typeface="华文楷体" panose="02010600040101010101" pitchFamily="2" charset="-122"/>
              </a:rPr>
              <a:t>=SHA256(SHA256(</a:t>
            </a:r>
            <a:r>
              <a:rPr lang="zh-CN" altLang="en-US" sz="2400" dirty="0">
                <a:solidFill>
                  <a:schemeClr val="accent4">
                    <a:lumMod val="10000"/>
                  </a:schemeClr>
                </a:solidFill>
                <a:latin typeface="华文楷体" panose="02010600040101010101" pitchFamily="2" charset="-122"/>
                <a:ea typeface="华文楷体" panose="02010600040101010101" pitchFamily="2" charset="-122"/>
              </a:rPr>
              <a:t>区块头</a:t>
            </a:r>
            <a:r>
              <a:rPr lang="en-US" altLang="zh-CN" sz="2400" dirty="0">
                <a:solidFill>
                  <a:schemeClr val="accent4">
                    <a:lumMod val="10000"/>
                  </a:schemeClr>
                </a:solidFill>
                <a:latin typeface="华文楷体" panose="02010600040101010101" pitchFamily="2" charset="-122"/>
                <a:ea typeface="华文楷体" panose="02010600040101010101" pitchFamily="2" charset="-122"/>
              </a:rPr>
              <a:t>))</a:t>
            </a:r>
          </a:p>
          <a:p>
            <a:pPr lvl="1">
              <a:lnSpc>
                <a:spcPct val="150000"/>
              </a:lnSpc>
            </a:pPr>
            <a:r>
              <a:rPr lang="en-US" altLang="zh-CN" sz="2400" dirty="0">
                <a:solidFill>
                  <a:schemeClr val="accent4">
                    <a:lumMod val="10000"/>
                  </a:schemeClr>
                </a:solidFill>
                <a:latin typeface="华文楷体" panose="02010600040101010101" pitchFamily="2" charset="-122"/>
                <a:ea typeface="华文楷体" panose="02010600040101010101" pitchFamily="2" charset="-122"/>
              </a:rPr>
              <a:t> </a:t>
            </a:r>
            <a:r>
              <a:rPr lang="en-US" altLang="zh-CN" sz="2400" dirty="0" smtClean="0">
                <a:solidFill>
                  <a:schemeClr val="accent4">
                    <a:lumMod val="10000"/>
                  </a:schemeClr>
                </a:solidFill>
                <a:latin typeface="华文楷体" panose="02010600040101010101" pitchFamily="2" charset="-122"/>
                <a:ea typeface="华文楷体" panose="02010600040101010101" pitchFamily="2" charset="-122"/>
              </a:rPr>
              <a:t>ii.   if</a:t>
            </a:r>
            <a:r>
              <a:rPr lang="zh-CN" altLang="en-US" sz="2400" dirty="0" smtClean="0">
                <a:solidFill>
                  <a:schemeClr val="accent4">
                    <a:lumMod val="10000"/>
                  </a:schemeClr>
                </a:solidFill>
                <a:latin typeface="华文楷体" panose="02010600040101010101" pitchFamily="2" charset="-122"/>
                <a:ea typeface="华文楷体" panose="02010600040101010101" pitchFamily="2" charset="-122"/>
              </a:rPr>
              <a:t>（</a:t>
            </a:r>
            <a:r>
              <a:rPr lang="zh-CN" altLang="en-US" sz="2400" dirty="0">
                <a:solidFill>
                  <a:schemeClr val="accent4">
                    <a:lumMod val="10000"/>
                  </a:schemeClr>
                </a:solidFill>
                <a:latin typeface="华文楷体" panose="02010600040101010101" pitchFamily="2" charset="-122"/>
                <a:ea typeface="华文楷体" panose="02010600040101010101" pitchFamily="2" charset="-122"/>
              </a:rPr>
              <a:t>工作量证明的输出</a:t>
            </a:r>
            <a:r>
              <a:rPr lang="en-US" altLang="zh-CN" sz="2400" dirty="0">
                <a:solidFill>
                  <a:schemeClr val="accent4">
                    <a:lumMod val="10000"/>
                  </a:schemeClr>
                </a:solidFill>
                <a:latin typeface="华文楷体" panose="02010600040101010101" pitchFamily="2" charset="-122"/>
                <a:ea typeface="华文楷体" panose="02010600040101010101" pitchFamily="2" charset="-122"/>
              </a:rPr>
              <a:t>&lt;</a:t>
            </a:r>
            <a:r>
              <a:rPr lang="zh-CN" altLang="en-US" sz="2400" dirty="0">
                <a:solidFill>
                  <a:schemeClr val="accent4">
                    <a:lumMod val="10000"/>
                  </a:schemeClr>
                </a:solidFill>
                <a:latin typeface="华文楷体" panose="02010600040101010101" pitchFamily="2" charset="-122"/>
                <a:ea typeface="华文楷体" panose="02010600040101010101" pitchFamily="2" charset="-122"/>
              </a:rPr>
              <a:t>目标值），证明工作量完成</a:t>
            </a:r>
          </a:p>
          <a:p>
            <a:pPr lvl="1">
              <a:lnSpc>
                <a:spcPct val="150000"/>
              </a:lnSpc>
            </a:pPr>
            <a:r>
              <a:rPr lang="zh-CN" altLang="en-US" sz="2400" dirty="0">
                <a:solidFill>
                  <a:schemeClr val="accent4">
                    <a:lumMod val="10000"/>
                  </a:schemeClr>
                </a:solidFill>
                <a:latin typeface="华文楷体" panose="02010600040101010101" pitchFamily="2" charset="-122"/>
                <a:ea typeface="华文楷体" panose="02010600040101010101" pitchFamily="2" charset="-122"/>
              </a:rPr>
              <a:t> </a:t>
            </a:r>
            <a:r>
              <a:rPr lang="en-US" altLang="zh-CN" sz="2400" dirty="0" smtClean="0">
                <a:solidFill>
                  <a:schemeClr val="accent4">
                    <a:lumMod val="10000"/>
                  </a:schemeClr>
                </a:solidFill>
                <a:latin typeface="华文楷体" panose="02010600040101010101" pitchFamily="2" charset="-122"/>
                <a:ea typeface="华文楷体" panose="02010600040101010101" pitchFamily="2" charset="-122"/>
              </a:rPr>
              <a:t>iii.  if</a:t>
            </a:r>
            <a:r>
              <a:rPr lang="zh-CN" altLang="en-US" sz="2400" dirty="0" smtClean="0">
                <a:solidFill>
                  <a:schemeClr val="accent4">
                    <a:lumMod val="10000"/>
                  </a:schemeClr>
                </a:solidFill>
                <a:latin typeface="华文楷体" panose="02010600040101010101" pitchFamily="2" charset="-122"/>
                <a:ea typeface="华文楷体" panose="02010600040101010101" pitchFamily="2" charset="-122"/>
              </a:rPr>
              <a:t>（</a:t>
            </a:r>
            <a:r>
              <a:rPr lang="zh-CN" altLang="en-US" sz="2400" dirty="0">
                <a:solidFill>
                  <a:schemeClr val="accent4">
                    <a:lumMod val="10000"/>
                  </a:schemeClr>
                </a:solidFill>
                <a:latin typeface="华文楷体" panose="02010600040101010101" pitchFamily="2" charset="-122"/>
                <a:ea typeface="华文楷体" panose="02010600040101010101" pitchFamily="2" charset="-122"/>
              </a:rPr>
              <a:t>工作量证明的输出</a:t>
            </a:r>
            <a:r>
              <a:rPr lang="en-US" altLang="zh-CN" sz="2400" dirty="0">
                <a:solidFill>
                  <a:schemeClr val="accent4">
                    <a:lumMod val="10000"/>
                  </a:schemeClr>
                </a:solidFill>
                <a:latin typeface="华文楷体" panose="02010600040101010101" pitchFamily="2" charset="-122"/>
                <a:ea typeface="华文楷体" panose="02010600040101010101" pitchFamily="2" charset="-122"/>
              </a:rPr>
              <a:t>&gt;=</a:t>
            </a:r>
            <a:r>
              <a:rPr lang="zh-CN" altLang="en-US" sz="2400" dirty="0">
                <a:solidFill>
                  <a:schemeClr val="accent4">
                    <a:lumMod val="10000"/>
                  </a:schemeClr>
                </a:solidFill>
                <a:latin typeface="华文楷体" panose="02010600040101010101" pitchFamily="2" charset="-122"/>
                <a:ea typeface="华文楷体" panose="02010600040101010101" pitchFamily="2" charset="-122"/>
              </a:rPr>
              <a:t>目标值）</a:t>
            </a:r>
            <a:r>
              <a:rPr lang="en-US" altLang="zh-CN" sz="2400" dirty="0">
                <a:solidFill>
                  <a:schemeClr val="accent4">
                    <a:lumMod val="10000"/>
                  </a:schemeClr>
                </a:solidFill>
                <a:latin typeface="华文楷体" panose="02010600040101010101" pitchFamily="2" charset="-122"/>
                <a:ea typeface="华文楷体" panose="02010600040101010101" pitchFamily="2" charset="-122"/>
              </a:rPr>
              <a:t>,</a:t>
            </a:r>
            <a:r>
              <a:rPr lang="zh-CN" altLang="en-US" sz="2400" dirty="0">
                <a:solidFill>
                  <a:schemeClr val="accent4">
                    <a:lumMod val="10000"/>
                  </a:schemeClr>
                </a:solidFill>
                <a:latin typeface="华文楷体" panose="02010600040101010101" pitchFamily="2" charset="-122"/>
                <a:ea typeface="华文楷体" panose="02010600040101010101" pitchFamily="2" charset="-122"/>
              </a:rPr>
              <a:t>变更随机数，递归</a:t>
            </a:r>
            <a:r>
              <a:rPr lang="en-US" altLang="zh-CN" sz="2400" dirty="0" err="1">
                <a:solidFill>
                  <a:schemeClr val="accent4">
                    <a:lumMod val="10000"/>
                  </a:schemeClr>
                </a:solidFill>
                <a:latin typeface="华文楷体" panose="02010600040101010101" pitchFamily="2" charset="-122"/>
                <a:ea typeface="华文楷体" panose="02010600040101010101" pitchFamily="2" charset="-122"/>
              </a:rPr>
              <a:t>i</a:t>
            </a:r>
            <a:r>
              <a:rPr lang="zh-CN" altLang="en-US" sz="2400" dirty="0">
                <a:solidFill>
                  <a:schemeClr val="accent4">
                    <a:lumMod val="10000"/>
                  </a:schemeClr>
                </a:solidFill>
                <a:latin typeface="华文楷体" panose="02010600040101010101" pitchFamily="2" charset="-122"/>
                <a:ea typeface="华文楷体" panose="02010600040101010101" pitchFamily="2" charset="-122"/>
              </a:rPr>
              <a:t>的逻辑，继续与目标值比对。</a:t>
            </a:r>
          </a:p>
          <a:p>
            <a:endParaRPr lang="zh-CN" altLang="en-US" sz="2400" dirty="0"/>
          </a:p>
        </p:txBody>
      </p:sp>
    </p:spTree>
    <p:extLst>
      <p:ext uri="{BB962C8B-B14F-4D97-AF65-F5344CB8AC3E}">
        <p14:creationId xmlns:p14="http://schemas.microsoft.com/office/powerpoint/2010/main" val="1512854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81955" y="591818"/>
            <a:ext cx="10706040" cy="6050521"/>
          </a:xfrm>
          <a:prstGeom prst="rect">
            <a:avLst/>
          </a:prstGeom>
        </p:spPr>
      </p:pic>
      <p:sp>
        <p:nvSpPr>
          <p:cNvPr id="2" name="矩形 1"/>
          <p:cNvSpPr/>
          <p:nvPr/>
        </p:nvSpPr>
        <p:spPr>
          <a:xfrm>
            <a:off x="581955" y="68598"/>
            <a:ext cx="2813591" cy="523220"/>
          </a:xfrm>
          <a:prstGeom prst="rect">
            <a:avLst/>
          </a:prstGeom>
        </p:spPr>
        <p:txBody>
          <a:bodyPr wrap="none">
            <a:spAutoFit/>
          </a:bodyPr>
          <a:lstStyle/>
          <a:p>
            <a:r>
              <a:rPr lang="en-US" altLang="zh-CN" sz="2800" dirty="0">
                <a:solidFill>
                  <a:srgbClr val="9B0D14"/>
                </a:solidFill>
                <a:latin typeface="华文中宋" panose="02010600040101010101" pitchFamily="2" charset="-122"/>
                <a:ea typeface="华文中宋" panose="02010600040101010101" pitchFamily="2" charset="-122"/>
              </a:rPr>
              <a:t>3</a:t>
            </a:r>
            <a:r>
              <a:rPr lang="en-US" altLang="zh-CN" sz="2800" dirty="0" smtClean="0">
                <a:solidFill>
                  <a:srgbClr val="9B0D14"/>
                </a:solidFill>
                <a:latin typeface="华文中宋" panose="02010600040101010101" pitchFamily="2" charset="-122"/>
                <a:ea typeface="华文中宋" panose="02010600040101010101" pitchFamily="2" charset="-122"/>
              </a:rPr>
              <a:t>.POW</a:t>
            </a:r>
            <a:r>
              <a:rPr lang="zh-CN" altLang="en-US" sz="2800" dirty="0" smtClean="0">
                <a:solidFill>
                  <a:srgbClr val="9B0D14"/>
                </a:solidFill>
                <a:latin typeface="华文中宋" panose="02010600040101010101" pitchFamily="2" charset="-122"/>
                <a:ea typeface="华文中宋" panose="02010600040101010101" pitchFamily="2" charset="-122"/>
              </a:rPr>
              <a:t>共识记账</a:t>
            </a:r>
            <a:endParaRPr lang="zh-CN" altLang="en-US" sz="2800" dirty="0">
              <a:solidFill>
                <a:srgbClr val="9B0D14"/>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1955" y="758712"/>
            <a:ext cx="2813591" cy="523220"/>
          </a:xfrm>
          <a:prstGeom prst="rect">
            <a:avLst/>
          </a:prstGeom>
        </p:spPr>
        <p:txBody>
          <a:bodyPr wrap="none">
            <a:spAutoFit/>
          </a:bodyPr>
          <a:lstStyle/>
          <a:p>
            <a:r>
              <a:rPr lang="en-US" altLang="zh-CN" sz="2800" dirty="0">
                <a:solidFill>
                  <a:srgbClr val="9B0D14"/>
                </a:solidFill>
                <a:latin typeface="华文中宋" panose="02010600040101010101" pitchFamily="2" charset="-122"/>
                <a:ea typeface="华文中宋" panose="02010600040101010101" pitchFamily="2" charset="-122"/>
              </a:rPr>
              <a:t>3</a:t>
            </a:r>
            <a:r>
              <a:rPr lang="en-US" altLang="zh-CN" sz="2800" dirty="0" smtClean="0">
                <a:solidFill>
                  <a:srgbClr val="9B0D14"/>
                </a:solidFill>
                <a:latin typeface="华文中宋" panose="02010600040101010101" pitchFamily="2" charset="-122"/>
                <a:ea typeface="华文中宋" panose="02010600040101010101" pitchFamily="2" charset="-122"/>
              </a:rPr>
              <a:t>.POW</a:t>
            </a:r>
            <a:r>
              <a:rPr lang="zh-CN" altLang="en-US" sz="2800" dirty="0" smtClean="0">
                <a:solidFill>
                  <a:srgbClr val="9B0D14"/>
                </a:solidFill>
                <a:latin typeface="华文中宋" panose="02010600040101010101" pitchFamily="2" charset="-122"/>
                <a:ea typeface="华文中宋" panose="02010600040101010101" pitchFamily="2" charset="-122"/>
              </a:rPr>
              <a:t>共识记账</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5" name="文本框 4"/>
          <p:cNvSpPr txBox="1"/>
          <p:nvPr/>
        </p:nvSpPr>
        <p:spPr>
          <a:xfrm>
            <a:off x="870490" y="3871738"/>
            <a:ext cx="9560473" cy="2585323"/>
          </a:xfrm>
          <a:prstGeom prst="rect">
            <a:avLst/>
          </a:prstGeom>
          <a:noFill/>
        </p:spPr>
        <p:txBody>
          <a:bodyPr wrap="square" rtlCol="0">
            <a:spAutoFit/>
          </a:bodyPr>
          <a:lstStyle/>
          <a:p>
            <a:pPr marL="800100" lvl="1" indent="-342900">
              <a:lnSpc>
                <a:spcPct val="150000"/>
              </a:lnSpc>
              <a:buFont typeface="+mj-lt"/>
              <a:buAutoNum type="arabicPeriod"/>
            </a:pPr>
            <a:r>
              <a:rPr lang="zh-CN" altLang="en-US" dirty="0"/>
              <a:t>节点总是认为最长的链是正确的链，并致力于在最长的链上进行扩展</a:t>
            </a:r>
            <a:r>
              <a:rPr lang="zh-CN" altLang="en-US" dirty="0" smtClean="0"/>
              <a:t>。</a:t>
            </a:r>
            <a:endParaRPr lang="en-US" altLang="zh-CN" dirty="0" smtClean="0"/>
          </a:p>
          <a:p>
            <a:pPr marL="800100" lvl="1" indent="-342900">
              <a:lnSpc>
                <a:spcPct val="150000"/>
              </a:lnSpc>
              <a:buFont typeface="+mj-lt"/>
              <a:buAutoNum type="arabicPeriod"/>
            </a:pPr>
            <a:r>
              <a:rPr lang="zh-CN" altLang="en-US" dirty="0" smtClean="0"/>
              <a:t>如果</a:t>
            </a:r>
            <a:r>
              <a:rPr lang="zh-CN" altLang="en-US" dirty="0"/>
              <a:t>两个节点同时完成</a:t>
            </a:r>
            <a:r>
              <a:rPr lang="en-US" altLang="zh-CN" dirty="0" err="1"/>
              <a:t>PoW</a:t>
            </a:r>
            <a:r>
              <a:rPr lang="zh-CN" altLang="en-US" dirty="0"/>
              <a:t>过程并广播了不一样的区块，有的节点收到其中一个，而有的节点先会收到另一个</a:t>
            </a:r>
            <a:r>
              <a:rPr lang="zh-CN" altLang="en-US" dirty="0" smtClean="0"/>
              <a:t>。</a:t>
            </a:r>
            <a:endParaRPr lang="en-US" altLang="zh-CN" dirty="0" smtClean="0"/>
          </a:p>
          <a:p>
            <a:pPr marL="800100" lvl="1" indent="-342900">
              <a:lnSpc>
                <a:spcPct val="150000"/>
              </a:lnSpc>
              <a:buFont typeface="+mj-lt"/>
              <a:buAutoNum type="arabicPeriod"/>
            </a:pPr>
            <a:r>
              <a:rPr lang="zh-CN" altLang="en-US" dirty="0" smtClean="0"/>
              <a:t>这种</a:t>
            </a:r>
            <a:r>
              <a:rPr lang="zh-CN" altLang="en-US" dirty="0"/>
              <a:t>情况下，首先收到的区块会被节点作为下一个区块添加到链上，同时也会保存后到的区块</a:t>
            </a:r>
            <a:r>
              <a:rPr lang="zh-CN" altLang="en-US" dirty="0" smtClean="0"/>
              <a:t>。</a:t>
            </a:r>
            <a:endParaRPr lang="en-US" altLang="zh-CN" dirty="0" smtClean="0"/>
          </a:p>
          <a:p>
            <a:pPr marL="800100" lvl="1" indent="-342900">
              <a:lnSpc>
                <a:spcPct val="150000"/>
              </a:lnSpc>
              <a:buFont typeface="+mj-lt"/>
              <a:buAutoNum type="arabicPeriod"/>
            </a:pPr>
            <a:r>
              <a:rPr lang="zh-CN" altLang="en-US" dirty="0" smtClean="0"/>
              <a:t>当下</a:t>
            </a:r>
            <a:r>
              <a:rPr lang="zh-CN" altLang="en-US" dirty="0"/>
              <a:t>一个区块来临时，就会知道哪一个区块是比较长的，然后切换到较长的区块链上。</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786" y="1439563"/>
            <a:ext cx="9284177" cy="2432175"/>
          </a:xfrm>
          <a:prstGeom prst="rect">
            <a:avLst/>
          </a:prstGeom>
        </p:spPr>
      </p:pic>
    </p:spTree>
    <p:extLst>
      <p:ext uri="{BB962C8B-B14F-4D97-AF65-F5344CB8AC3E}">
        <p14:creationId xmlns:p14="http://schemas.microsoft.com/office/powerpoint/2010/main" val="2110102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1955" y="758712"/>
            <a:ext cx="2813591" cy="523220"/>
          </a:xfrm>
          <a:prstGeom prst="rect">
            <a:avLst/>
          </a:prstGeom>
        </p:spPr>
        <p:txBody>
          <a:bodyPr wrap="none">
            <a:spAutoFit/>
          </a:bodyPr>
          <a:lstStyle/>
          <a:p>
            <a:r>
              <a:rPr lang="en-US" altLang="zh-CN" sz="2800" dirty="0">
                <a:solidFill>
                  <a:srgbClr val="9B0D14"/>
                </a:solidFill>
                <a:latin typeface="华文中宋" panose="02010600040101010101" pitchFamily="2" charset="-122"/>
                <a:ea typeface="华文中宋" panose="02010600040101010101" pitchFamily="2" charset="-122"/>
              </a:rPr>
              <a:t>3</a:t>
            </a:r>
            <a:r>
              <a:rPr lang="en-US" altLang="zh-CN" sz="2800" dirty="0" smtClean="0">
                <a:solidFill>
                  <a:srgbClr val="9B0D14"/>
                </a:solidFill>
                <a:latin typeface="华文中宋" panose="02010600040101010101" pitchFamily="2" charset="-122"/>
                <a:ea typeface="华文中宋" panose="02010600040101010101" pitchFamily="2" charset="-122"/>
              </a:rPr>
              <a:t>.POW</a:t>
            </a:r>
            <a:r>
              <a:rPr lang="zh-CN" altLang="en-US" sz="2800" dirty="0" smtClean="0">
                <a:solidFill>
                  <a:srgbClr val="9B0D14"/>
                </a:solidFill>
                <a:latin typeface="华文中宋" panose="02010600040101010101" pitchFamily="2" charset="-122"/>
                <a:ea typeface="华文中宋" panose="02010600040101010101" pitchFamily="2" charset="-122"/>
              </a:rPr>
              <a:t>共识记账</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5" name="文本框 4"/>
          <p:cNvSpPr txBox="1"/>
          <p:nvPr/>
        </p:nvSpPr>
        <p:spPr>
          <a:xfrm>
            <a:off x="668066" y="1763732"/>
            <a:ext cx="9907919" cy="2862322"/>
          </a:xfrm>
          <a:prstGeom prst="rect">
            <a:avLst/>
          </a:prstGeom>
          <a:noFill/>
        </p:spPr>
        <p:txBody>
          <a:bodyPr wrap="square" rtlCol="0">
            <a:spAutoFit/>
          </a:bodyPr>
          <a:lstStyle/>
          <a:p>
            <a:pPr marL="800100" lvl="1" indent="-342900">
              <a:lnSpc>
                <a:spcPct val="150000"/>
              </a:lnSpc>
              <a:buFont typeface="+mj-lt"/>
              <a:buAutoNum type="arabicPeriod"/>
            </a:pPr>
            <a:r>
              <a:rPr lang="zh-CN" altLang="en-US" sz="2400" dirty="0"/>
              <a:t>新交易的广播不一定要到达每一个节点，只要到达足够多的节点，这些节点就会在一定时间内将交易打包到区块中</a:t>
            </a:r>
            <a:r>
              <a:rPr lang="zh-CN" altLang="en-US" sz="2400" dirty="0" smtClean="0"/>
              <a:t>。</a:t>
            </a:r>
            <a:endParaRPr lang="en-US" altLang="zh-CN" sz="2400" dirty="0" smtClean="0"/>
          </a:p>
          <a:p>
            <a:pPr marL="800100" lvl="1" indent="-342900">
              <a:lnSpc>
                <a:spcPct val="150000"/>
              </a:lnSpc>
              <a:buFont typeface="+mj-lt"/>
              <a:buAutoNum type="arabicPeriod"/>
            </a:pPr>
            <a:r>
              <a:rPr lang="zh-CN" altLang="en-US" sz="2400" dirty="0" smtClean="0"/>
              <a:t>区块</a:t>
            </a:r>
            <a:r>
              <a:rPr lang="zh-CN" altLang="en-US" sz="2400" dirty="0"/>
              <a:t>的广播也是允许丢包的，如果节点没有收到某一个区块，当下一个区块到来时，该节点发现新区块的</a:t>
            </a:r>
            <a:r>
              <a:rPr lang="en-US" altLang="zh-CN" sz="2400" dirty="0" err="1"/>
              <a:t>prevHash</a:t>
            </a:r>
            <a:r>
              <a:rPr lang="zh-CN" altLang="en-US" sz="2400" dirty="0"/>
              <a:t>不是目前的最后一个区块，就会去请求丢失的区块。</a:t>
            </a:r>
          </a:p>
        </p:txBody>
      </p:sp>
    </p:spTree>
    <p:extLst>
      <p:ext uri="{BB962C8B-B14F-4D97-AF65-F5344CB8AC3E}">
        <p14:creationId xmlns:p14="http://schemas.microsoft.com/office/powerpoint/2010/main" val="129829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1955" y="758712"/>
            <a:ext cx="2813591" cy="523220"/>
          </a:xfrm>
          <a:prstGeom prst="rect">
            <a:avLst/>
          </a:prstGeom>
        </p:spPr>
        <p:txBody>
          <a:bodyPr wrap="none">
            <a:spAutoFit/>
          </a:bodyPr>
          <a:lstStyle/>
          <a:p>
            <a:r>
              <a:rPr lang="en-US" altLang="zh-CN" sz="2800" dirty="0">
                <a:solidFill>
                  <a:srgbClr val="9B0D14"/>
                </a:solidFill>
                <a:latin typeface="华文中宋" panose="02010600040101010101" pitchFamily="2" charset="-122"/>
                <a:ea typeface="华文中宋" panose="02010600040101010101" pitchFamily="2" charset="-122"/>
              </a:rPr>
              <a:t>3</a:t>
            </a:r>
            <a:r>
              <a:rPr lang="en-US" altLang="zh-CN" sz="2800" dirty="0" smtClean="0">
                <a:solidFill>
                  <a:srgbClr val="9B0D14"/>
                </a:solidFill>
                <a:latin typeface="华文中宋" panose="02010600040101010101" pitchFamily="2" charset="-122"/>
                <a:ea typeface="华文中宋" panose="02010600040101010101" pitchFamily="2" charset="-122"/>
              </a:rPr>
              <a:t>.POW</a:t>
            </a:r>
            <a:r>
              <a:rPr lang="zh-CN" altLang="en-US" sz="2800" dirty="0" smtClean="0">
                <a:solidFill>
                  <a:srgbClr val="9B0D14"/>
                </a:solidFill>
                <a:latin typeface="华文中宋" panose="02010600040101010101" pitchFamily="2" charset="-122"/>
                <a:ea typeface="华文中宋" panose="02010600040101010101" pitchFamily="2" charset="-122"/>
              </a:rPr>
              <a:t>共识记账</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5" name="文本框 4"/>
          <p:cNvSpPr txBox="1"/>
          <p:nvPr/>
        </p:nvSpPr>
        <p:spPr>
          <a:xfrm>
            <a:off x="668066" y="1763732"/>
            <a:ext cx="9907919" cy="1200329"/>
          </a:xfrm>
          <a:prstGeom prst="rect">
            <a:avLst/>
          </a:prstGeom>
          <a:noFill/>
        </p:spPr>
        <p:txBody>
          <a:bodyPr wrap="square" rtlCol="0">
            <a:spAutoFit/>
          </a:bodyPr>
          <a:lstStyle/>
          <a:p>
            <a:pPr marL="800100" lvl="1" indent="-342900">
              <a:lnSpc>
                <a:spcPct val="150000"/>
              </a:lnSpc>
              <a:buFont typeface="+mj-lt"/>
              <a:buAutoNum type="arabicPeriod"/>
            </a:pPr>
            <a:r>
              <a:rPr lang="zh-CN" altLang="en-US" sz="2400" dirty="0" smtClean="0"/>
              <a:t>因为做出工作量证明的节点上没有未建块的交易，从而有可能产生空块。</a:t>
            </a:r>
            <a:endParaRPr lang="zh-CN" altLang="en-US" sz="2400" dirty="0"/>
          </a:p>
        </p:txBody>
      </p:sp>
    </p:spTree>
    <p:extLst>
      <p:ext uri="{BB962C8B-B14F-4D97-AF65-F5344CB8AC3E}">
        <p14:creationId xmlns:p14="http://schemas.microsoft.com/office/powerpoint/2010/main" val="1286991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1955" y="758712"/>
            <a:ext cx="1241045" cy="523220"/>
          </a:xfrm>
          <a:prstGeom prst="rect">
            <a:avLst/>
          </a:prstGeom>
        </p:spPr>
        <p:txBody>
          <a:bodyPr wrap="none">
            <a:spAutoFit/>
          </a:bodyPr>
          <a:lstStyle/>
          <a:p>
            <a:r>
              <a:rPr lang="en-US" altLang="zh-CN" sz="2800" dirty="0" smtClean="0">
                <a:solidFill>
                  <a:srgbClr val="9B0D14"/>
                </a:solidFill>
                <a:latin typeface="华文中宋" panose="02010600040101010101" pitchFamily="2" charset="-122"/>
                <a:ea typeface="华文中宋" panose="02010600040101010101" pitchFamily="2" charset="-122"/>
              </a:rPr>
              <a:t>4.</a:t>
            </a:r>
            <a:r>
              <a:rPr lang="zh-CN" altLang="en-US" sz="2800" dirty="0">
                <a:solidFill>
                  <a:srgbClr val="9B0D14"/>
                </a:solidFill>
                <a:latin typeface="华文中宋" panose="02010600040101010101" pitchFamily="2" charset="-122"/>
                <a:ea typeface="华文中宋" panose="02010600040101010101" pitchFamily="2" charset="-122"/>
              </a:rPr>
              <a:t>练习</a:t>
            </a:r>
          </a:p>
        </p:txBody>
      </p:sp>
      <p:sp>
        <p:nvSpPr>
          <p:cNvPr id="3" name="文本框 2"/>
          <p:cNvSpPr txBox="1"/>
          <p:nvPr/>
        </p:nvSpPr>
        <p:spPr>
          <a:xfrm>
            <a:off x="668066" y="1763732"/>
            <a:ext cx="9907919" cy="3416320"/>
          </a:xfrm>
          <a:prstGeom prst="rect">
            <a:avLst/>
          </a:prstGeom>
          <a:noFill/>
        </p:spPr>
        <p:txBody>
          <a:bodyPr wrap="square" rtlCol="0">
            <a:spAutoFit/>
          </a:bodyPr>
          <a:lstStyle/>
          <a:p>
            <a:pPr marL="800100" lvl="1" indent="-342900">
              <a:lnSpc>
                <a:spcPct val="150000"/>
              </a:lnSpc>
              <a:buFont typeface="+mj-lt"/>
              <a:buAutoNum type="arabicPeriod"/>
            </a:pPr>
            <a:r>
              <a:rPr lang="zh-CN" altLang="en-US" sz="2400" dirty="0" smtClean="0">
                <a:solidFill>
                  <a:schemeClr val="accent1"/>
                </a:solidFill>
              </a:rPr>
              <a:t>给定</a:t>
            </a:r>
            <a:r>
              <a:rPr lang="en-US" altLang="zh-CN" sz="2400" dirty="0" smtClean="0">
                <a:solidFill>
                  <a:schemeClr val="accent1"/>
                </a:solidFill>
              </a:rPr>
              <a:t>5</a:t>
            </a:r>
            <a:r>
              <a:rPr lang="zh-CN" altLang="en-US" sz="2400" dirty="0" smtClean="0">
                <a:solidFill>
                  <a:schemeClr val="accent1"/>
                </a:solidFill>
              </a:rPr>
              <a:t>个节点，以对等网络方式组网</a:t>
            </a:r>
            <a:endParaRPr lang="en-US" altLang="zh-CN" sz="2400" dirty="0" smtClean="0">
              <a:solidFill>
                <a:schemeClr val="accent1"/>
              </a:solidFill>
            </a:endParaRPr>
          </a:p>
          <a:p>
            <a:pPr marL="800100" lvl="1" indent="-342900">
              <a:lnSpc>
                <a:spcPct val="150000"/>
              </a:lnSpc>
              <a:buFont typeface="+mj-lt"/>
              <a:buAutoNum type="arabicPeriod"/>
            </a:pPr>
            <a:r>
              <a:rPr lang="zh-CN" altLang="en-US" sz="2400" dirty="0" smtClean="0">
                <a:solidFill>
                  <a:schemeClr val="accent1"/>
                </a:solidFill>
              </a:rPr>
              <a:t>每一分钟由任一节点产生一笔交易</a:t>
            </a:r>
            <a:endParaRPr lang="en-US" altLang="zh-CN" sz="2400" dirty="0" smtClean="0">
              <a:solidFill>
                <a:schemeClr val="accent1"/>
              </a:solidFill>
            </a:endParaRPr>
          </a:p>
          <a:p>
            <a:pPr marL="800100" lvl="1" indent="-342900">
              <a:lnSpc>
                <a:spcPct val="150000"/>
              </a:lnSpc>
              <a:buFont typeface="+mj-lt"/>
              <a:buAutoNum type="arabicPeriod"/>
            </a:pPr>
            <a:r>
              <a:rPr lang="en-US" altLang="zh-CN" sz="2400" dirty="0" smtClean="0">
                <a:solidFill>
                  <a:schemeClr val="accent1"/>
                </a:solidFill>
              </a:rPr>
              <a:t>5</a:t>
            </a:r>
            <a:r>
              <a:rPr lang="zh-CN" altLang="en-US" sz="2400" dirty="0" smtClean="0">
                <a:solidFill>
                  <a:schemeClr val="accent1"/>
                </a:solidFill>
              </a:rPr>
              <a:t>个节点都可以挖矿</a:t>
            </a:r>
            <a:endParaRPr lang="en-US" altLang="zh-CN" sz="2400" dirty="0" smtClean="0">
              <a:solidFill>
                <a:schemeClr val="accent1"/>
              </a:solidFill>
            </a:endParaRPr>
          </a:p>
          <a:p>
            <a:pPr marL="800100" lvl="1" indent="-342900">
              <a:lnSpc>
                <a:spcPct val="150000"/>
              </a:lnSpc>
              <a:buFont typeface="+mj-lt"/>
              <a:buAutoNum type="arabicPeriod"/>
            </a:pPr>
            <a:r>
              <a:rPr lang="zh-CN" altLang="en-US" sz="2400" dirty="0" smtClean="0">
                <a:solidFill>
                  <a:schemeClr val="accent1"/>
                </a:solidFill>
              </a:rPr>
              <a:t>网络通讯状况随机，节点也可能会间歇性加入退出</a:t>
            </a:r>
            <a:endParaRPr lang="en-US" altLang="zh-CN" sz="2400" dirty="0" smtClean="0">
              <a:solidFill>
                <a:schemeClr val="accent1"/>
              </a:solidFill>
            </a:endParaRPr>
          </a:p>
          <a:p>
            <a:pPr marL="800100" lvl="1" indent="-342900">
              <a:lnSpc>
                <a:spcPct val="150000"/>
              </a:lnSpc>
              <a:buFont typeface="+mj-lt"/>
              <a:buAutoNum type="arabicPeriod"/>
            </a:pPr>
            <a:endParaRPr lang="en-US" altLang="zh-CN" sz="2400" dirty="0" smtClean="0">
              <a:solidFill>
                <a:schemeClr val="accent1"/>
              </a:solidFill>
            </a:endParaRPr>
          </a:p>
          <a:p>
            <a:pPr lvl="1">
              <a:lnSpc>
                <a:spcPct val="150000"/>
              </a:lnSpc>
            </a:pPr>
            <a:r>
              <a:rPr lang="zh-CN" altLang="en-US" sz="2400" dirty="0" smtClean="0">
                <a:solidFill>
                  <a:schemeClr val="accent1"/>
                </a:solidFill>
              </a:rPr>
              <a:t>请模拟区块链网络的</a:t>
            </a:r>
            <a:r>
              <a:rPr lang="zh-CN" altLang="en-US" sz="2400" smtClean="0">
                <a:solidFill>
                  <a:schemeClr val="accent1"/>
                </a:solidFill>
              </a:rPr>
              <a:t>运行</a:t>
            </a:r>
            <a:r>
              <a:rPr lang="zh-CN" altLang="en-US" sz="2400">
                <a:solidFill>
                  <a:schemeClr val="accent1"/>
                </a:solidFill>
              </a:rPr>
              <a:t>过程及</a:t>
            </a:r>
            <a:r>
              <a:rPr lang="zh-CN" altLang="en-US" sz="2400" smtClean="0">
                <a:solidFill>
                  <a:schemeClr val="accent1"/>
                </a:solidFill>
              </a:rPr>
              <a:t>结果</a:t>
            </a:r>
            <a:endParaRPr lang="zh-CN" altLang="en-US" sz="2400" dirty="0">
              <a:solidFill>
                <a:schemeClr val="accent1"/>
              </a:solidFill>
            </a:endParaRPr>
          </a:p>
        </p:txBody>
      </p:sp>
    </p:spTree>
    <p:extLst>
      <p:ext uri="{BB962C8B-B14F-4D97-AF65-F5344CB8AC3E}">
        <p14:creationId xmlns:p14="http://schemas.microsoft.com/office/powerpoint/2010/main" val="260702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997" y="1635442"/>
            <a:ext cx="751523" cy="705976"/>
          </a:xfrm>
          <a:prstGeom prst="rect">
            <a:avLst/>
          </a:prstGeom>
        </p:spPr>
      </p:pic>
      <p:sp>
        <p:nvSpPr>
          <p:cNvPr id="5" name="文本框 4"/>
          <p:cNvSpPr txBox="1"/>
          <p:nvPr/>
        </p:nvSpPr>
        <p:spPr>
          <a:xfrm>
            <a:off x="2194560" y="1635442"/>
            <a:ext cx="3764280" cy="584775"/>
          </a:xfrm>
          <a:prstGeom prst="rect">
            <a:avLst/>
          </a:prstGeom>
          <a:noFill/>
        </p:spPr>
        <p:txBody>
          <a:bodyPr wrap="square" rtlCol="0">
            <a:spAutoFit/>
          </a:bodyPr>
          <a:lstStyle/>
          <a:p>
            <a:r>
              <a:rPr lang="zh-CN" altLang="en-US" sz="3200" b="1" dirty="0" smtClean="0">
                <a:solidFill>
                  <a:schemeClr val="accent1"/>
                </a:solidFill>
              </a:rPr>
              <a:t>思考：</a:t>
            </a:r>
            <a:endParaRPr lang="zh-CN" altLang="en-US" sz="3200" b="1" dirty="0">
              <a:solidFill>
                <a:schemeClr val="accent1"/>
              </a:solidFill>
            </a:endParaRPr>
          </a:p>
        </p:txBody>
      </p:sp>
      <p:sp>
        <p:nvSpPr>
          <p:cNvPr id="6" name="文本框 5"/>
          <p:cNvSpPr txBox="1"/>
          <p:nvPr/>
        </p:nvSpPr>
        <p:spPr>
          <a:xfrm>
            <a:off x="2468880" y="2895600"/>
            <a:ext cx="6979920" cy="1384995"/>
          </a:xfrm>
          <a:prstGeom prst="rect">
            <a:avLst/>
          </a:prstGeom>
          <a:noFill/>
        </p:spPr>
        <p:txBody>
          <a:bodyPr wrap="square" rtlCol="0">
            <a:spAutoFit/>
          </a:bodyPr>
          <a:lstStyle/>
          <a:p>
            <a:r>
              <a:rPr lang="zh-CN" altLang="en-US" sz="2800" dirty="0">
                <a:solidFill>
                  <a:schemeClr val="accent1"/>
                </a:solidFill>
              </a:rPr>
              <a:t>假设一群人开会，这群人中没有一个领导或者说老大，大家各抒己见，那么最后如何统一出一个决定出来呢？</a:t>
            </a:r>
          </a:p>
        </p:txBody>
      </p:sp>
      <p:pic>
        <p:nvPicPr>
          <p:cNvPr id="2" name="图片 1"/>
          <p:cNvPicPr>
            <a:picLocks noChangeAspect="1"/>
          </p:cNvPicPr>
          <p:nvPr/>
        </p:nvPicPr>
        <p:blipFill>
          <a:blip r:embed="rId3"/>
          <a:stretch>
            <a:fillRect/>
          </a:stretch>
        </p:blipFill>
        <p:spPr>
          <a:xfrm>
            <a:off x="6502400" y="4397375"/>
            <a:ext cx="2781300" cy="166878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0" fill="hold"/>
                                        <p:tgtEl>
                                          <p:spTgt spid="2"/>
                                        </p:tgtEl>
                                        <p:attrNameLst>
                                          <p:attrName>ppt_x</p:attrName>
                                        </p:attrNameLst>
                                      </p:cBhvr>
                                      <p:tavLst>
                                        <p:tav tm="0">
                                          <p:val>
                                            <p:strVal val="#ppt_x"/>
                                          </p:val>
                                        </p:tav>
                                        <p:tav tm="100000">
                                          <p:val>
                                            <p:strVal val="#ppt_x"/>
                                          </p:val>
                                        </p:tav>
                                      </p:tavLst>
                                    </p:anim>
                                    <p:anim calcmode="lin" valueType="num">
                                      <p:cBhvr additive="base">
                                        <p:cTn id="8"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7655" y="796645"/>
            <a:ext cx="5500254" cy="523220"/>
          </a:xfrm>
          <a:prstGeom prst="rect">
            <a:avLst/>
          </a:prstGeom>
          <a:noFill/>
        </p:spPr>
        <p:txBody>
          <a:bodyPr wrap="square" rtlCol="0">
            <a:spAutoFit/>
          </a:bodyPr>
          <a:lstStyle/>
          <a:p>
            <a:r>
              <a:rPr lang="en-US" altLang="zh-CN" sz="2800" dirty="0" smtClean="0">
                <a:solidFill>
                  <a:srgbClr val="9B0D14"/>
                </a:solidFill>
                <a:latin typeface="华文中宋" panose="02010600040101010101" pitchFamily="2" charset="-122"/>
                <a:ea typeface="华文中宋" panose="02010600040101010101" pitchFamily="2" charset="-122"/>
              </a:rPr>
              <a:t>5.POW</a:t>
            </a:r>
            <a:r>
              <a:rPr lang="zh-CN" altLang="en-US" sz="2800" dirty="0" smtClean="0">
                <a:solidFill>
                  <a:srgbClr val="9B0D14"/>
                </a:solidFill>
                <a:latin typeface="华文中宋" panose="02010600040101010101" pitchFamily="2" charset="-122"/>
                <a:ea typeface="华文中宋" panose="02010600040101010101" pitchFamily="2" charset="-122"/>
              </a:rPr>
              <a:t>的优缺点总结</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4" name="矩形 3"/>
          <p:cNvSpPr/>
          <p:nvPr/>
        </p:nvSpPr>
        <p:spPr>
          <a:xfrm>
            <a:off x="301288" y="1630204"/>
            <a:ext cx="10058110" cy="3099759"/>
          </a:xfrm>
          <a:prstGeom prst="rect">
            <a:avLst/>
          </a:prstGeom>
        </p:spPr>
        <p:txBody>
          <a:bodyPr wrap="square">
            <a:spAutoFit/>
          </a:bodyPr>
          <a:lstStyle/>
          <a:p>
            <a:pPr lvl="1">
              <a:lnSpc>
                <a:spcPct val="150000"/>
              </a:lnSpc>
            </a:pPr>
            <a:r>
              <a:rPr lang="zh-CN" altLang="zh-CN" sz="2400" dirty="0">
                <a:solidFill>
                  <a:schemeClr val="accent4">
                    <a:lumMod val="10000"/>
                  </a:schemeClr>
                </a:solidFill>
                <a:latin typeface="华文楷体" panose="02010600040101010101" pitchFamily="2" charset="-122"/>
                <a:ea typeface="华文楷体" panose="02010600040101010101" pitchFamily="2" charset="-122"/>
              </a:rPr>
              <a:t>优点：完全去中心化，节点自由进出；</a:t>
            </a:r>
          </a:p>
          <a:p>
            <a:pPr lvl="1">
              <a:lnSpc>
                <a:spcPct val="150000"/>
              </a:lnSpc>
            </a:pPr>
            <a:r>
              <a:rPr lang="zh-CN" altLang="zh-CN" sz="2400" dirty="0">
                <a:solidFill>
                  <a:schemeClr val="accent4">
                    <a:lumMod val="10000"/>
                  </a:schemeClr>
                </a:solidFill>
                <a:latin typeface="华文楷体" panose="02010600040101010101" pitchFamily="2" charset="-122"/>
                <a:ea typeface="华文楷体" panose="02010600040101010101" pitchFamily="2" charset="-122"/>
              </a:rPr>
              <a:t>缺点：目前</a:t>
            </a:r>
            <a:r>
              <a:rPr lang="en-US" altLang="zh-CN" sz="2400" dirty="0">
                <a:solidFill>
                  <a:schemeClr val="accent4">
                    <a:lumMod val="10000"/>
                  </a:schemeClr>
                </a:solidFill>
                <a:latin typeface="华文楷体" panose="02010600040101010101" pitchFamily="2" charset="-122"/>
                <a:ea typeface="华文楷体" panose="02010600040101010101" pitchFamily="2" charset="-122"/>
              </a:rPr>
              <a:t>bitcoin</a:t>
            </a:r>
            <a:r>
              <a:rPr lang="zh-CN" altLang="zh-CN" sz="2400" dirty="0">
                <a:solidFill>
                  <a:schemeClr val="accent4">
                    <a:lumMod val="10000"/>
                  </a:schemeClr>
                </a:solidFill>
                <a:latin typeface="华文楷体" panose="02010600040101010101" pitchFamily="2" charset="-122"/>
                <a:ea typeface="华文楷体" panose="02010600040101010101" pitchFamily="2" charset="-122"/>
              </a:rPr>
              <a:t>已经吸引全球大部分的算力，其它再用</a:t>
            </a:r>
            <a:r>
              <a:rPr lang="en-US" altLang="zh-CN" sz="2400" dirty="0">
                <a:solidFill>
                  <a:schemeClr val="accent4">
                    <a:lumMod val="10000"/>
                  </a:schemeClr>
                </a:solidFill>
                <a:latin typeface="华文楷体" panose="02010600040101010101" pitchFamily="2" charset="-122"/>
                <a:ea typeface="华文楷体" panose="02010600040101010101" pitchFamily="2" charset="-122"/>
              </a:rPr>
              <a:t>Pow</a:t>
            </a:r>
            <a:r>
              <a:rPr lang="zh-CN" altLang="zh-CN" sz="2400" dirty="0">
                <a:solidFill>
                  <a:schemeClr val="accent4">
                    <a:lumMod val="10000"/>
                  </a:schemeClr>
                </a:solidFill>
                <a:latin typeface="华文楷体" panose="02010600040101010101" pitchFamily="2" charset="-122"/>
                <a:ea typeface="华文楷体" panose="02010600040101010101" pitchFamily="2" charset="-122"/>
              </a:rPr>
              <a:t>共识机制的区块链应用很难获得相同的算力来保障自身的安全；挖矿造成大量的资源浪费；共识达成的周期较长，不适合商业应用</a:t>
            </a:r>
          </a:p>
          <a:p>
            <a:pPr lvl="1">
              <a:lnSpc>
                <a:spcPct val="150000"/>
              </a:lnSpc>
            </a:pPr>
            <a:endParaRPr lang="en-US" altLang="zh-CN" dirty="0">
              <a:solidFill>
                <a:schemeClr val="accent4">
                  <a:lumMod val="10000"/>
                </a:schemeClr>
              </a:solidFill>
              <a:latin typeface="华文楷体" panose="02010600040101010101" pitchFamily="2" charset="-122"/>
              <a:ea typeface="华文楷体" panose="02010600040101010101" pitchFamily="2" charset="-122"/>
            </a:endParaRPr>
          </a:p>
          <a:p>
            <a:pPr>
              <a:lnSpc>
                <a:spcPct val="150000"/>
              </a:lnSpc>
            </a:pPr>
            <a:endParaRPr lang="en-US" altLang="zh-CN" dirty="0" smtClean="0">
              <a:solidFill>
                <a:schemeClr val="accent4">
                  <a:lumMod val="10000"/>
                </a:schemeClr>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67379" y="1672197"/>
            <a:ext cx="10907641" cy="1558568"/>
          </a:xfrm>
          <a:prstGeom prst="rect">
            <a:avLst/>
          </a:prstGeom>
          <a:noFill/>
        </p:spPr>
        <p:txBody>
          <a:bodyPr wrap="square" rtlCol="0">
            <a:spAutoFit/>
          </a:bodyPr>
          <a:lstStyle/>
          <a:p>
            <a:pPr algn="ctr">
              <a:lnSpc>
                <a:spcPct val="150000"/>
              </a:lnSpc>
            </a:pPr>
            <a:r>
              <a:rPr lang="en-US" altLang="zh-CN" sz="7200" b="1" dirty="0" smtClean="0">
                <a:solidFill>
                  <a:srgbClr val="FFFFFF"/>
                </a:solidFill>
                <a:latin typeface="微软雅黑" panose="020B0503020204020204" pitchFamily="34" charset="-122"/>
                <a:ea typeface="微软雅黑" panose="020B0503020204020204" pitchFamily="34" charset="-122"/>
              </a:rPr>
              <a:t>POS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7665" y="1757680"/>
            <a:ext cx="6696710" cy="5169535"/>
          </a:xfrm>
          <a:prstGeom prst="rect">
            <a:avLst/>
          </a:prstGeom>
          <a:noFill/>
        </p:spPr>
        <p:txBody>
          <a:bodyPr wrap="square" rtlCol="0">
            <a:spAutoFit/>
          </a:bodyPr>
          <a:lstStyle/>
          <a:p>
            <a:pPr marL="360045" lvl="1">
              <a:lnSpc>
                <a:spcPct val="150000"/>
              </a:lnSpc>
            </a:pPr>
            <a:r>
              <a:rPr lang="en-US" altLang="zh-CN" sz="2000" dirty="0" smtClean="0">
                <a:solidFill>
                  <a:schemeClr val="accent4">
                    <a:lumMod val="10000"/>
                  </a:schemeClr>
                </a:solidFill>
                <a:latin typeface="华文楷体" panose="02010600040101010101" pitchFamily="2" charset="-122"/>
                <a:ea typeface="华文楷体" panose="02010600040101010101" pitchFamily="2" charset="-122"/>
              </a:rPr>
              <a:t>   </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2011</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年，一个名为</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Quantum Mechanic</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的数字货币爱好者在</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Bitcointalk</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论坛提出</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Proof-of-Stake</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POS</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）证明机制，该机制被充分讨论之后证明具有可行性。如果说</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POW</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主要比拼算力，算力越大，挖到一个块的概率越大，</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POS</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则是比拼余额，通俗说就是自己的手里的币越多，挖到一个块的概率越大</a:t>
            </a: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a:t>
            </a:r>
            <a:endParaRPr lang="en-US" altLang="zh-CN" sz="2000" dirty="0" smtClean="0">
              <a:solidFill>
                <a:schemeClr val="accent4">
                  <a:lumMod val="10000"/>
                </a:schemeClr>
              </a:solidFill>
              <a:latin typeface="华文楷体" panose="02010600040101010101" pitchFamily="2" charset="-122"/>
              <a:ea typeface="华文楷体" panose="02010600040101010101" pitchFamily="2" charset="-122"/>
            </a:endParaRPr>
          </a:p>
          <a:p>
            <a:pPr marL="360045" lvl="1">
              <a:lnSpc>
                <a:spcPct val="150000"/>
              </a:lnSpc>
            </a:pPr>
            <a:r>
              <a:rPr lang="en-US" altLang="zh-CN" sz="2000" dirty="0">
                <a:solidFill>
                  <a:schemeClr val="accent4">
                    <a:lumMod val="10000"/>
                  </a:schemeClr>
                </a:solidFill>
                <a:latin typeface="华文楷体" panose="02010600040101010101" pitchFamily="2" charset="-122"/>
                <a:ea typeface="华文楷体" panose="02010600040101010101" pitchFamily="2" charset="-122"/>
              </a:rPr>
              <a:t> </a:t>
            </a:r>
            <a:r>
              <a:rPr lang="en-US" altLang="zh-CN" sz="2000" dirty="0" smtClean="0">
                <a:solidFill>
                  <a:schemeClr val="accent4">
                    <a:lumMod val="10000"/>
                  </a:schemeClr>
                </a:solidFill>
                <a:latin typeface="华文楷体" panose="02010600040101010101" pitchFamily="2" charset="-122"/>
                <a:ea typeface="华文楷体" panose="02010600040101010101" pitchFamily="2" charset="-122"/>
              </a:rPr>
              <a:t>   </a:t>
            </a:r>
            <a:r>
              <a:rPr lang="en-US" altLang="zh-CN" sz="2000" dirty="0"/>
              <a:t>Pos</a:t>
            </a:r>
            <a:r>
              <a:rPr lang="zh-CN" altLang="zh-CN" sz="2000" dirty="0"/>
              <a:t>权益</a:t>
            </a:r>
            <a:r>
              <a:rPr lang="zh-CN" altLang="zh-CN" sz="2000" dirty="0" smtClean="0"/>
              <a:t>证明</a:t>
            </a:r>
            <a:r>
              <a:rPr lang="zh-CN" altLang="en-US" sz="2000" dirty="0" smtClean="0"/>
              <a:t>：</a:t>
            </a:r>
            <a:r>
              <a:rPr lang="en-US" altLang="zh-CN" sz="2000" dirty="0" smtClean="0"/>
              <a:t>Pow</a:t>
            </a:r>
            <a:r>
              <a:rPr lang="zh-CN" altLang="zh-CN" sz="2000" dirty="0"/>
              <a:t>的一种升级共识</a:t>
            </a:r>
            <a:r>
              <a:rPr lang="zh-CN" altLang="zh-CN" sz="2000" dirty="0" smtClean="0"/>
              <a:t>机制</a:t>
            </a:r>
            <a:r>
              <a:rPr lang="zh-CN" altLang="en-US" sz="2000" dirty="0" smtClean="0"/>
              <a:t>，</a:t>
            </a:r>
            <a:r>
              <a:rPr lang="zh-CN" altLang="zh-CN" sz="2000" dirty="0" smtClean="0"/>
              <a:t>根据</a:t>
            </a:r>
            <a:r>
              <a:rPr lang="zh-CN" altLang="zh-CN" sz="2000" dirty="0"/>
              <a:t>每个节点所占代币的比例和</a:t>
            </a:r>
            <a:r>
              <a:rPr lang="zh-CN" altLang="zh-CN" sz="2000" dirty="0" smtClean="0"/>
              <a:t>时间</a:t>
            </a:r>
            <a:r>
              <a:rPr lang="zh-CN" altLang="en-US" sz="2000" dirty="0" smtClean="0"/>
              <a:t>，</a:t>
            </a:r>
            <a:r>
              <a:rPr lang="zh-CN" altLang="zh-CN" sz="2000" dirty="0" smtClean="0"/>
              <a:t>等</a:t>
            </a:r>
            <a:r>
              <a:rPr lang="zh-CN" altLang="zh-CN" sz="2000" dirty="0"/>
              <a:t>比例的降低挖矿难度，从而加快找随机数的速度。</a:t>
            </a:r>
          </a:p>
          <a:p>
            <a:pPr marL="360045" lvl="1">
              <a:lnSpc>
                <a:spcPct val="150000"/>
              </a:lnSpc>
            </a:pPr>
            <a:endParaRPr lang="en-US" altLang="zh-CN" sz="2000" dirty="0" smtClean="0">
              <a:solidFill>
                <a:schemeClr val="accent4">
                  <a:lumMod val="10000"/>
                </a:schemeClr>
              </a:solidFill>
              <a:latin typeface="华文楷体" panose="02010600040101010101" pitchFamily="2" charset="-122"/>
              <a:ea typeface="华文楷体" panose="02010600040101010101" pitchFamily="2" charset="-122"/>
            </a:endParaRPr>
          </a:p>
          <a:p>
            <a:pPr marL="360045" lvl="1">
              <a:lnSpc>
                <a:spcPct val="150000"/>
              </a:lnSpc>
            </a:pPr>
            <a:r>
              <a:rPr lang="en-US" altLang="zh-CN" sz="2000" dirty="0">
                <a:solidFill>
                  <a:schemeClr val="accent4">
                    <a:lumMod val="10000"/>
                  </a:schemeClr>
                </a:solidFill>
                <a:latin typeface="华文楷体" panose="02010600040101010101" pitchFamily="2" charset="-122"/>
                <a:ea typeface="华文楷体" panose="02010600040101010101" pitchFamily="2" charset="-122"/>
              </a:rPr>
              <a:t> </a:t>
            </a:r>
            <a:r>
              <a:rPr lang="en-US" altLang="zh-CN" sz="2000" dirty="0" smtClean="0">
                <a:solidFill>
                  <a:schemeClr val="accent4">
                    <a:lumMod val="10000"/>
                  </a:schemeClr>
                </a:solidFill>
                <a:latin typeface="华文楷体" panose="02010600040101010101" pitchFamily="2" charset="-122"/>
                <a:ea typeface="华文楷体" panose="02010600040101010101" pitchFamily="2" charset="-122"/>
              </a:rPr>
              <a:t>       </a:t>
            </a:r>
            <a:endParaRPr lang="zh-CN" altLang="en-US" sz="2000" dirty="0">
              <a:solidFill>
                <a:srgbClr val="FF0000"/>
              </a:solidFill>
              <a:latin typeface="华文楷体" panose="02010600040101010101" pitchFamily="2" charset="-122"/>
              <a:ea typeface="华文楷体" panose="02010600040101010101" pitchFamily="2" charset="-122"/>
            </a:endParaRPr>
          </a:p>
        </p:txBody>
      </p:sp>
      <p:sp>
        <p:nvSpPr>
          <p:cNvPr id="7" name="文本框 6"/>
          <p:cNvSpPr txBox="1"/>
          <p:nvPr/>
        </p:nvSpPr>
        <p:spPr>
          <a:xfrm>
            <a:off x="454333" y="780387"/>
            <a:ext cx="8857091" cy="584775"/>
          </a:xfrm>
          <a:prstGeom prst="rect">
            <a:avLst/>
          </a:prstGeom>
          <a:noFill/>
        </p:spPr>
        <p:txBody>
          <a:bodyPr wrap="square" rtlCol="0">
            <a:spAutoFit/>
          </a:bodyPr>
          <a:lstStyle/>
          <a:p>
            <a:r>
              <a:rPr lang="en-US" altLang="zh-CN" sz="3200" dirty="0" smtClean="0">
                <a:latin typeface="华文中宋" panose="02010600040101010101" pitchFamily="2" charset="-122"/>
                <a:ea typeface="华文中宋" panose="02010600040101010101" pitchFamily="2" charset="-122"/>
              </a:rPr>
              <a:t>POS</a:t>
            </a:r>
            <a:r>
              <a:rPr lang="zh-CN" altLang="en-US" sz="3200" dirty="0" smtClean="0">
                <a:latin typeface="华文中宋" panose="02010600040101010101" pitchFamily="2" charset="-122"/>
                <a:ea typeface="华文中宋" panose="02010600040101010101" pitchFamily="2" charset="-122"/>
              </a:rPr>
              <a:t>（</a:t>
            </a:r>
            <a:r>
              <a:rPr lang="en-US" altLang="zh-CN" sz="3200" dirty="0" smtClean="0">
                <a:latin typeface="华文中宋" panose="02010600040101010101" pitchFamily="2" charset="-122"/>
                <a:ea typeface="华文中宋" panose="02010600040101010101" pitchFamily="2" charset="-122"/>
              </a:rPr>
              <a:t>proof of stake</a:t>
            </a:r>
            <a:r>
              <a:rPr lang="zh-CN" altLang="en-US" sz="3200" dirty="0" smtClean="0">
                <a:latin typeface="华文中宋" panose="02010600040101010101" pitchFamily="2" charset="-122"/>
                <a:ea typeface="华文中宋" panose="02010600040101010101" pitchFamily="2" charset="-122"/>
              </a:rPr>
              <a:t>）</a:t>
            </a:r>
            <a:r>
              <a:rPr lang="zh-CN" altLang="en-US" sz="3200" dirty="0">
                <a:latin typeface="华文中宋" panose="02010600040101010101" pitchFamily="2" charset="-122"/>
                <a:ea typeface="华文中宋" panose="02010600040101010101" pitchFamily="2" charset="-122"/>
              </a:rPr>
              <a:t>权益</a:t>
            </a:r>
            <a:r>
              <a:rPr lang="zh-CN" altLang="en-US" sz="3200" dirty="0" smtClean="0">
                <a:latin typeface="华文中宋" panose="02010600040101010101" pitchFamily="2" charset="-122"/>
                <a:ea typeface="华文中宋" panose="02010600040101010101" pitchFamily="2" charset="-122"/>
              </a:rPr>
              <a:t>证明机制</a:t>
            </a:r>
            <a:endParaRPr lang="zh-CN" altLang="en-US" sz="3200" dirty="0">
              <a:latin typeface="华文中宋" panose="02010600040101010101" pitchFamily="2" charset="-122"/>
              <a:ea typeface="华文中宋" panose="02010600040101010101" pitchFamily="2" charset="-122"/>
            </a:endParaRPr>
          </a:p>
        </p:txBody>
      </p:sp>
      <p:pic>
        <p:nvPicPr>
          <p:cNvPr id="2" name="图片 1"/>
          <p:cNvPicPr>
            <a:picLocks noChangeAspect="1"/>
          </p:cNvPicPr>
          <p:nvPr/>
        </p:nvPicPr>
        <p:blipFill>
          <a:blip r:embed="rId2"/>
          <a:stretch>
            <a:fillRect/>
          </a:stretch>
        </p:blipFill>
        <p:spPr>
          <a:xfrm>
            <a:off x="7311390" y="2052320"/>
            <a:ext cx="4183380" cy="35052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9328" y="1305342"/>
            <a:ext cx="10659686" cy="3322955"/>
          </a:xfrm>
          <a:prstGeom prst="rect">
            <a:avLst/>
          </a:prstGeom>
        </p:spPr>
        <p:txBody>
          <a:bodyPr wrap="square">
            <a:spAutoFit/>
          </a:bodyPr>
          <a:lstStyle/>
          <a:p>
            <a:pPr marL="360045" lvl="1">
              <a:lnSpc>
                <a:spcPct val="150000"/>
              </a:lnSpc>
            </a:pP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POS</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合格区块可以表述为： </a:t>
            </a:r>
          </a:p>
          <a:p>
            <a:pPr marL="360045" lvl="1">
              <a:lnSpc>
                <a:spcPct val="150000"/>
              </a:lnSpc>
            </a:pPr>
            <a:r>
              <a:rPr lang="en-US" altLang="zh-CN" sz="2000" dirty="0">
                <a:solidFill>
                  <a:srgbClr val="FF0000"/>
                </a:solidFill>
                <a:latin typeface="华文楷体" panose="02010600040101010101" pitchFamily="2" charset="-122"/>
                <a:ea typeface="华文楷体" panose="02010600040101010101" pitchFamily="2" charset="-122"/>
              </a:rPr>
              <a:t>                      F(Timestamp) &lt; Target * Balance</a:t>
            </a:r>
          </a:p>
          <a:p>
            <a:pPr marL="360045" lvl="1">
              <a:lnSpc>
                <a:spcPct val="150000"/>
              </a:lnSpc>
            </a:pPr>
            <a:r>
              <a:rPr lang="zh-CN" altLang="en-US" sz="2000" dirty="0">
                <a:solidFill>
                  <a:schemeClr val="accent4">
                    <a:lumMod val="10000"/>
                  </a:schemeClr>
                </a:solidFill>
                <a:latin typeface="华文楷体" panose="02010600040101010101" pitchFamily="2" charset="-122"/>
                <a:ea typeface="华文楷体" panose="02010600040101010101" pitchFamily="2" charset="-122"/>
              </a:rPr>
              <a:t>与</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POW, F(Nonce) &lt; Target</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相比，式子左边的搜索空间由</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Nonce</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变为</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Timestamp</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Nonce</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值域是无限的，而</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Timestamp</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极其有限，一个合格区块的区块时间必须在前一个区块时间的规定范围之内，时间太早或者太超前的区块都不会被其他节点接纳。式子右边的目标值引入一个乘积因子余额，可见余额越大，整体目标值（</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Target * Balance</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）越大，越容易找到一个区块。因为</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Timestamp</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有限，</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POS</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铸造区块成功率主要与</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Balance</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有关</a:t>
            </a: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a:t>
            </a:r>
            <a:endParaRPr lang="zh-CN" altLang="en-US" sz="2000" dirty="0">
              <a:solidFill>
                <a:schemeClr val="accent4">
                  <a:lumMod val="10000"/>
                </a:schemeClr>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10005" y="1362316"/>
            <a:ext cx="10165976" cy="4246245"/>
          </a:xfrm>
          <a:prstGeom prst="rect">
            <a:avLst/>
          </a:prstGeom>
          <a:noFill/>
        </p:spPr>
        <p:txBody>
          <a:bodyPr wrap="square" rtlCol="0">
            <a:spAutoFit/>
          </a:bodyPr>
          <a:lstStyle/>
          <a:p>
            <a:pPr marL="0" lvl="1" indent="565150" fontAlgn="auto">
              <a:lnSpc>
                <a:spcPct val="150000"/>
              </a:lnSpc>
            </a:pPr>
            <a:r>
              <a:rPr lang="en-US" altLang="zh-CN" sz="2000" dirty="0" smtClean="0">
                <a:solidFill>
                  <a:schemeClr val="accent4">
                    <a:lumMod val="10000"/>
                  </a:schemeClr>
                </a:solidFill>
                <a:latin typeface="华文楷体" panose="02010600040101010101" pitchFamily="2" charset="-122"/>
                <a:ea typeface="华文楷体" panose="02010600040101010101" pitchFamily="2" charset="-122"/>
              </a:rPr>
              <a:t>PPC</a:t>
            </a: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是</a:t>
            </a:r>
            <a:r>
              <a:rPr lang="en-US" altLang="zh-CN" sz="2000" dirty="0" smtClean="0">
                <a:solidFill>
                  <a:schemeClr val="accent4">
                    <a:lumMod val="10000"/>
                  </a:schemeClr>
                </a:solidFill>
                <a:latin typeface="华文楷体" panose="02010600040101010101" pitchFamily="2" charset="-122"/>
                <a:ea typeface="华文楷体" panose="02010600040101010101" pitchFamily="2" charset="-122"/>
              </a:rPr>
              <a:t>POS</a:t>
            </a: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的一种具体的实现方式</a:t>
            </a:r>
            <a:r>
              <a:rPr lang="en-US" altLang="zh-CN" sz="2000" dirty="0" smtClean="0">
                <a:solidFill>
                  <a:schemeClr val="accent4">
                    <a:lumMod val="10000"/>
                  </a:schemeClr>
                </a:solidFill>
                <a:latin typeface="华文楷体" panose="02010600040101010101" pitchFamily="2" charset="-122"/>
                <a:ea typeface="华文楷体" panose="02010600040101010101" pitchFamily="2" charset="-122"/>
              </a:rPr>
              <a:t>.      </a:t>
            </a:r>
          </a:p>
          <a:p>
            <a:pPr marL="0" lvl="1" indent="565150" fontAlgn="auto">
              <a:lnSpc>
                <a:spcPct val="150000"/>
              </a:lnSpc>
            </a:pP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PPC</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是从中本聪所创造的</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BTC</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衍生出来的一种</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P2P</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的电子密码货币，以权益证明（</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Proof of Stake</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，以下简称</a:t>
            </a:r>
            <a:r>
              <a:rPr lang="en-US" altLang="zh-CN" sz="2000" dirty="0" err="1">
                <a:solidFill>
                  <a:schemeClr val="accent4">
                    <a:lumMod val="10000"/>
                  </a:schemeClr>
                </a:solidFill>
                <a:latin typeface="华文楷体" panose="02010600040101010101" pitchFamily="2" charset="-122"/>
                <a:ea typeface="华文楷体" panose="02010600040101010101" pitchFamily="2" charset="-122"/>
              </a:rPr>
              <a:t>PoS</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）取代工作量证明（</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Proof of Work</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，以下简称</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PoW</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）来维护网络安全。在这种混合设计中，</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PoW</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主要在最初的采矿阶段起作用。长远来看，</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PPC</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网络的安全并不依赖能源的消耗。因此</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PPC</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是一种节能而有成本优势的</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P2P</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电子密码货币</a:t>
            </a: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a:t>
            </a:r>
            <a:endParaRPr lang="en-US" altLang="zh-CN" sz="2000" dirty="0" smtClean="0">
              <a:solidFill>
                <a:schemeClr val="accent4">
                  <a:lumMod val="10000"/>
                </a:schemeClr>
              </a:solidFill>
              <a:latin typeface="华文楷体" panose="02010600040101010101" pitchFamily="2" charset="-122"/>
              <a:ea typeface="华文楷体" panose="02010600040101010101" pitchFamily="2" charset="-122"/>
            </a:endParaRPr>
          </a:p>
          <a:p>
            <a:pPr marL="0" lvl="1" indent="565150" fontAlgn="auto">
              <a:lnSpc>
                <a:spcPct val="150000"/>
              </a:lnSpc>
            </a:pPr>
            <a:r>
              <a:rPr lang="en-US" altLang="zh-CN" sz="2000" dirty="0" err="1" smtClean="0">
                <a:solidFill>
                  <a:schemeClr val="accent4">
                    <a:lumMod val="10000"/>
                  </a:schemeClr>
                </a:solidFill>
                <a:latin typeface="华文楷体" panose="02010600040101010101" pitchFamily="2" charset="-122"/>
                <a:ea typeface="华文楷体" panose="02010600040101010101" pitchFamily="2" charset="-122"/>
              </a:rPr>
              <a:t>PoS</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是基于币龄</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(coin age)</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并由通过与 </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BTC</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类似的由每个节点散列运算产生的，只是其搜索空间被限制了。区块链的历史及交易结算是通过一个中心化广播检查机制得到进一步保护</a:t>
            </a: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a:t>
            </a:r>
            <a:endParaRPr lang="en-US" altLang="zh-CN" sz="2000" dirty="0" smtClean="0">
              <a:solidFill>
                <a:schemeClr val="accent4">
                  <a:lumMod val="10000"/>
                </a:schemeClr>
              </a:solidFill>
              <a:latin typeface="华文楷体" panose="02010600040101010101" pitchFamily="2" charset="-122"/>
              <a:ea typeface="华文楷体" panose="02010600040101010101" pitchFamily="2" charset="-122"/>
            </a:endParaRPr>
          </a:p>
          <a:p>
            <a:pPr marL="0" lvl="1" indent="565150" fontAlgn="auto">
              <a:lnSpc>
                <a:spcPct val="150000"/>
              </a:lnSpc>
            </a:pP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要</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掌握</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Peercoin</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的</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POS</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机制，需要重点理解</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Sunny King</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专门为</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PPC</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设计的几个核心概念</a:t>
            </a: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a:t>
            </a:r>
            <a:endParaRPr lang="zh-CN" altLang="en-US" sz="2000" dirty="0">
              <a:solidFill>
                <a:schemeClr val="accent4">
                  <a:lumMod val="10000"/>
                </a:schemeClr>
              </a:solidFill>
              <a:latin typeface="华文楷体" panose="02010600040101010101" pitchFamily="2" charset="-122"/>
              <a:ea typeface="华文楷体" panose="02010600040101010101" pitchFamily="2" charset="-122"/>
            </a:endParaRPr>
          </a:p>
        </p:txBody>
      </p:sp>
      <p:sp>
        <p:nvSpPr>
          <p:cNvPr id="6" name="文本框 5"/>
          <p:cNvSpPr txBox="1"/>
          <p:nvPr/>
        </p:nvSpPr>
        <p:spPr>
          <a:xfrm>
            <a:off x="710005" y="839096"/>
            <a:ext cx="3722146" cy="523220"/>
          </a:xfrm>
          <a:prstGeom prst="rect">
            <a:avLst/>
          </a:prstGeom>
          <a:noFill/>
        </p:spPr>
        <p:txBody>
          <a:bodyPr wrap="square" rtlCol="0">
            <a:spAutoFit/>
          </a:bodyPr>
          <a:lstStyle/>
          <a:p>
            <a:pPr marL="285750" indent="-285750">
              <a:buFont typeface="Wingdings" panose="05000000000000000000" pitchFamily="2" charset="2"/>
              <a:buChar char="u"/>
            </a:pPr>
            <a:r>
              <a:rPr lang="en-US" altLang="zh-CN" sz="2800" dirty="0" smtClean="0"/>
              <a:t>Peercoin</a:t>
            </a:r>
            <a:r>
              <a:rPr lang="zh-CN" altLang="en-US" sz="2800" dirty="0" smtClean="0"/>
              <a:t>（</a:t>
            </a:r>
            <a:r>
              <a:rPr lang="en-US" altLang="zh-CN" sz="2800" dirty="0" smtClean="0"/>
              <a:t>PPC</a:t>
            </a:r>
            <a:r>
              <a:rPr lang="zh-CN" altLang="en-US" sz="2800" dirty="0" smtClean="0"/>
              <a:t>）</a:t>
            </a:r>
            <a:endParaRPr lang="zh-CN" altLang="en-US" sz="2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9548" y="570155"/>
            <a:ext cx="10994316" cy="584644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800" dirty="0" smtClean="0"/>
              <a:t>Coinage</a:t>
            </a:r>
          </a:p>
          <a:p>
            <a:pPr marL="0" lvl="1">
              <a:lnSpc>
                <a:spcPct val="150000"/>
              </a:lnSpc>
            </a:pPr>
            <a:r>
              <a:rPr lang="zh-CN" altLang="en-US" sz="2000" dirty="0">
                <a:solidFill>
                  <a:schemeClr val="accent4">
                    <a:lumMod val="10000"/>
                  </a:schemeClr>
                </a:solidFill>
                <a:latin typeface="华文楷体" panose="02010600040101010101" pitchFamily="2" charset="-122"/>
                <a:ea typeface="华文楷体" panose="02010600040101010101" pitchFamily="2" charset="-122"/>
              </a:rPr>
              <a:t>币龄，也叫币天，假如</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1.5</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个币存在于区块链中</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10</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天，币龄数值为： </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Coinage = 1.5*10 = 15</a:t>
            </a:r>
            <a:endParaRPr lang="zh-CN" altLang="en-US" sz="2000" dirty="0">
              <a:solidFill>
                <a:schemeClr val="accent4">
                  <a:lumMod val="10000"/>
                </a:schemeClr>
              </a:solidFill>
              <a:latin typeface="华文楷体" panose="02010600040101010101" pitchFamily="2" charset="-122"/>
              <a:ea typeface="华文楷体" panose="02010600040101010101" pitchFamily="2" charset="-122"/>
            </a:endParaRPr>
          </a:p>
          <a:p>
            <a:pPr marL="0" lvl="1">
              <a:lnSpc>
                <a:spcPct val="150000"/>
              </a:lnSpc>
            </a:pP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PPC</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采用币龄，而不是直接采用余额（</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Balance</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）来计算。一个</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UTXO</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一旦被花费，其币龄被清零，新的</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UTXO</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币龄从</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0</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开始算起。 </a:t>
            </a:r>
            <a:endParaRPr lang="en-US" altLang="zh-CN" sz="2000" dirty="0">
              <a:solidFill>
                <a:schemeClr val="accent4">
                  <a:lumMod val="10000"/>
                </a:schemeClr>
              </a:solidFill>
              <a:latin typeface="华文楷体" panose="02010600040101010101" pitchFamily="2" charset="-122"/>
              <a:ea typeface="华文楷体" panose="02010600040101010101" pitchFamily="2" charset="-122"/>
            </a:endParaRPr>
          </a:p>
          <a:p>
            <a:pPr marL="285750" indent="-285750">
              <a:buFont typeface="Wingdings" panose="05000000000000000000" pitchFamily="2" charset="2"/>
              <a:buChar char="Ø"/>
            </a:pPr>
            <a:r>
              <a:rPr lang="en-US" altLang="zh-CN" sz="2800" dirty="0" smtClean="0"/>
              <a:t>stakeReward</a:t>
            </a:r>
          </a:p>
          <a:p>
            <a:pPr marL="0" lvl="1">
              <a:lnSpc>
                <a:spcPct val="150000"/>
              </a:lnSpc>
            </a:pPr>
            <a:r>
              <a:rPr lang="zh-CN" altLang="en-US" sz="2000" dirty="0">
                <a:solidFill>
                  <a:schemeClr val="accent4">
                    <a:lumMod val="10000"/>
                  </a:schemeClr>
                </a:solidFill>
                <a:latin typeface="华文楷体" panose="02010600040101010101" pitchFamily="2" charset="-122"/>
                <a:ea typeface="华文楷体" panose="02010600040101010101" pitchFamily="2" charset="-122"/>
              </a:rPr>
              <a:t>权益激励，俗称获得利息，计算公式如下：</a:t>
            </a:r>
            <a:endParaRPr lang="en-US" altLang="zh-CN" sz="2000" dirty="0">
              <a:solidFill>
                <a:schemeClr val="accent4">
                  <a:lumMod val="10000"/>
                </a:schemeClr>
              </a:solidFill>
              <a:latin typeface="华文楷体" panose="02010600040101010101" pitchFamily="2" charset="-122"/>
              <a:ea typeface="华文楷体" panose="02010600040101010101" pitchFamily="2" charset="-122"/>
            </a:endParaRPr>
          </a:p>
          <a:p>
            <a:pPr marL="0" lvl="1">
              <a:lnSpc>
                <a:spcPct val="150000"/>
              </a:lnSpc>
            </a:pP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               </a:t>
            </a:r>
            <a:r>
              <a:rPr lang="en-US" altLang="zh-CN" sz="2000" dirty="0" err="1" smtClean="0">
                <a:solidFill>
                  <a:schemeClr val="accent4">
                    <a:lumMod val="10000"/>
                  </a:schemeClr>
                </a:solidFill>
                <a:latin typeface="华文楷体" panose="02010600040101010101" pitchFamily="2" charset="-122"/>
                <a:ea typeface="华文楷体" panose="02010600040101010101" pitchFamily="2" charset="-122"/>
              </a:rPr>
              <a:t>stakeReward</a:t>
            </a:r>
            <a:r>
              <a:rPr lang="en-US" altLang="zh-CN" sz="2000" dirty="0" smtClean="0">
                <a:solidFill>
                  <a:schemeClr val="accent4">
                    <a:lumMod val="10000"/>
                  </a:schemeClr>
                </a:solidFill>
                <a:latin typeface="华文楷体" panose="02010600040101010101" pitchFamily="2" charset="-122"/>
                <a:ea typeface="华文楷体" panose="02010600040101010101" pitchFamily="2" charset="-122"/>
              </a:rPr>
              <a:t> = </a:t>
            </a:r>
            <a:r>
              <a:rPr lang="en-US" altLang="zh-CN" sz="2000" dirty="0" err="1" smtClean="0">
                <a:solidFill>
                  <a:schemeClr val="accent4">
                    <a:lumMod val="10000"/>
                  </a:schemeClr>
                </a:solidFill>
                <a:latin typeface="华文楷体" panose="02010600040101010101" pitchFamily="2" charset="-122"/>
                <a:ea typeface="华文楷体" panose="02010600040101010101" pitchFamily="2" charset="-122"/>
              </a:rPr>
              <a:t>nCoinAge</a:t>
            </a:r>
            <a:r>
              <a:rPr lang="en-US" altLang="zh-CN" sz="2000" dirty="0" smtClean="0">
                <a:solidFill>
                  <a:schemeClr val="accent4">
                    <a:lumMod val="10000"/>
                  </a:schemeClr>
                </a:solidFill>
                <a:latin typeface="华文楷体" panose="02010600040101010101" pitchFamily="2" charset="-122"/>
                <a:ea typeface="华文楷体" panose="02010600040101010101" pitchFamily="2" charset="-122"/>
              </a:rPr>
              <a:t> * 33 / (365 * 33 + 8) * 0.01 * COIN</a:t>
            </a:r>
            <a:endParaRPr lang="zh-CN" altLang="en-US" sz="2000" dirty="0" smtClean="0">
              <a:solidFill>
                <a:schemeClr val="accent4">
                  <a:lumMod val="10000"/>
                </a:schemeClr>
              </a:solidFill>
              <a:latin typeface="华文楷体" panose="02010600040101010101" pitchFamily="2" charset="-122"/>
              <a:ea typeface="华文楷体" panose="02010600040101010101" pitchFamily="2" charset="-122"/>
            </a:endParaRPr>
          </a:p>
          <a:p>
            <a:pPr marL="0" lvl="1">
              <a:lnSpc>
                <a:spcPct val="150000"/>
              </a:lnSpc>
            </a:pP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公式可简化为： </a:t>
            </a:r>
            <a:r>
              <a:rPr lang="en-US" altLang="zh-CN" sz="2000" dirty="0" err="1" smtClean="0">
                <a:solidFill>
                  <a:schemeClr val="accent4">
                    <a:lumMod val="10000"/>
                  </a:schemeClr>
                </a:solidFill>
                <a:latin typeface="华文楷体" panose="02010600040101010101" pitchFamily="2" charset="-122"/>
                <a:ea typeface="华文楷体" panose="02010600040101010101" pitchFamily="2" charset="-122"/>
              </a:rPr>
              <a:t>stakeReward</a:t>
            </a:r>
            <a:r>
              <a:rPr lang="en-US" altLang="zh-CN" sz="2000" dirty="0" smtClean="0">
                <a:solidFill>
                  <a:schemeClr val="accent4">
                    <a:lumMod val="10000"/>
                  </a:schemeClr>
                </a:solidFill>
                <a:latin typeface="华文楷体" panose="02010600040101010101" pitchFamily="2" charset="-122"/>
                <a:ea typeface="华文楷体" panose="02010600040101010101" pitchFamily="2" charset="-122"/>
              </a:rPr>
              <a:t> = (0.01 * </a:t>
            </a:r>
            <a:r>
              <a:rPr lang="en-US" altLang="zh-CN" sz="2000" dirty="0" err="1" smtClean="0">
                <a:solidFill>
                  <a:schemeClr val="accent4">
                    <a:lumMod val="10000"/>
                  </a:schemeClr>
                </a:solidFill>
                <a:latin typeface="华文楷体" panose="02010600040101010101" pitchFamily="2" charset="-122"/>
                <a:ea typeface="华文楷体" panose="02010600040101010101" pitchFamily="2" charset="-122"/>
              </a:rPr>
              <a:t>nCoinAge</a:t>
            </a:r>
            <a:r>
              <a:rPr lang="en-US" altLang="zh-CN" sz="2000" dirty="0" smtClean="0">
                <a:solidFill>
                  <a:schemeClr val="accent4">
                    <a:lumMod val="10000"/>
                  </a:schemeClr>
                </a:solidFill>
                <a:latin typeface="华文楷体" panose="02010600040101010101" pitchFamily="2" charset="-122"/>
                <a:ea typeface="华文楷体" panose="02010600040101010101" pitchFamily="2" charset="-122"/>
              </a:rPr>
              <a:t> / 365) * COIN</a:t>
            </a:r>
            <a:endParaRPr lang="zh-CN" altLang="en-US" sz="2000" dirty="0" smtClean="0">
              <a:solidFill>
                <a:schemeClr val="accent4">
                  <a:lumMod val="10000"/>
                </a:schemeClr>
              </a:solidFill>
              <a:latin typeface="华文楷体" panose="02010600040101010101" pitchFamily="2" charset="-122"/>
              <a:ea typeface="华文楷体" panose="02010600040101010101" pitchFamily="2" charset="-122"/>
            </a:endParaRPr>
          </a:p>
          <a:p>
            <a:pPr marL="0" lvl="1">
              <a:lnSpc>
                <a:spcPct val="150000"/>
              </a:lnSpc>
            </a:pP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其中</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nCoinAge</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是</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Coinstake</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所有输入的币龄总和，由公式可知收益按</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1%</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年率计算。理想状态下，假设所有的币全年都参与挖矿，代币总量每年有</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1%</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通胀率，这一设计为很多人所诟病，而且，这一设计并不能激励矿工积极参与挖矿以维护区块链的安全，因为如果不考虑手续费，持币用户每隔几个月打开节点铸币，或者实时在线铸币，理论上收益都是一样的。 </a:t>
            </a:r>
            <a:endParaRPr lang="en-US" altLang="zh-CN" sz="2000" dirty="0">
              <a:solidFill>
                <a:schemeClr val="accent4">
                  <a:lumMod val="10000"/>
                </a:schemeClr>
              </a:solidFill>
              <a:latin typeface="华文楷体" panose="02010600040101010101" pitchFamily="2" charset="-122"/>
              <a:ea typeface="华文楷体" panose="02010600040101010101" pitchFamily="2" charset="-122"/>
            </a:endParaRPr>
          </a:p>
          <a:p>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4701" y="1301675"/>
            <a:ext cx="10994316" cy="2185214"/>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800" dirty="0" smtClean="0">
                <a:solidFill>
                  <a:srgbClr val="9B0D14"/>
                </a:solidFill>
              </a:rPr>
              <a:t>stakeMinAge</a:t>
            </a:r>
          </a:p>
          <a:p>
            <a:pPr marL="0" lvl="1">
              <a:lnSpc>
                <a:spcPct val="150000"/>
              </a:lnSpc>
            </a:pPr>
            <a:r>
              <a:rPr lang="en-US" altLang="zh-CN" sz="2000" dirty="0">
                <a:solidFill>
                  <a:srgbClr val="E9E9E9">
                    <a:lumMod val="10000"/>
                  </a:srgbClr>
                </a:solidFill>
                <a:latin typeface="华文楷体" panose="02010600040101010101" pitchFamily="2" charset="-122"/>
                <a:ea typeface="华文楷体" panose="02010600040101010101" pitchFamily="2" charset="-122"/>
              </a:rPr>
              <a:t>POS</a:t>
            </a:r>
            <a:r>
              <a:rPr lang="zh-CN" altLang="en-US" sz="2000" dirty="0">
                <a:solidFill>
                  <a:srgbClr val="E9E9E9">
                    <a:lumMod val="10000"/>
                  </a:srgbClr>
                </a:solidFill>
                <a:latin typeface="华文楷体" panose="02010600040101010101" pitchFamily="2" charset="-122"/>
                <a:ea typeface="华文楷体" panose="02010600040101010101" pitchFamily="2" charset="-122"/>
              </a:rPr>
              <a:t>系统也存在</a:t>
            </a:r>
            <a:r>
              <a:rPr lang="en-US" altLang="zh-CN" sz="2000" dirty="0">
                <a:solidFill>
                  <a:srgbClr val="E9E9E9">
                    <a:lumMod val="10000"/>
                  </a:srgbClr>
                </a:solidFill>
                <a:latin typeface="华文楷体" panose="02010600040101010101" pitchFamily="2" charset="-122"/>
                <a:ea typeface="华文楷体" panose="02010600040101010101" pitchFamily="2" charset="-122"/>
              </a:rPr>
              <a:t>51%</a:t>
            </a:r>
            <a:r>
              <a:rPr lang="zh-CN" altLang="en-US" sz="2000" dirty="0">
                <a:solidFill>
                  <a:srgbClr val="E9E9E9">
                    <a:lumMod val="10000"/>
                  </a:srgbClr>
                </a:solidFill>
                <a:latin typeface="华文楷体" panose="02010600040101010101" pitchFamily="2" charset="-122"/>
                <a:ea typeface="华文楷体" panose="02010600040101010101" pitchFamily="2" charset="-122"/>
              </a:rPr>
              <a:t>币龄攻击风险，为了增加攻击难度，</a:t>
            </a:r>
            <a:r>
              <a:rPr lang="en-US" altLang="zh-CN" sz="2000" dirty="0">
                <a:solidFill>
                  <a:srgbClr val="E9E9E9">
                    <a:lumMod val="10000"/>
                  </a:srgbClr>
                </a:solidFill>
                <a:latin typeface="华文楷体" panose="02010600040101010101" pitchFamily="2" charset="-122"/>
                <a:ea typeface="华文楷体" panose="02010600040101010101" pitchFamily="2" charset="-122"/>
              </a:rPr>
              <a:t>Sunny King</a:t>
            </a:r>
            <a:r>
              <a:rPr lang="zh-CN" altLang="en-US" sz="2000" dirty="0">
                <a:solidFill>
                  <a:srgbClr val="E9E9E9">
                    <a:lumMod val="10000"/>
                  </a:srgbClr>
                </a:solidFill>
                <a:latin typeface="华文楷体" panose="02010600040101010101" pitchFamily="2" charset="-122"/>
                <a:ea typeface="华文楷体" panose="02010600040101010101" pitchFamily="2" charset="-122"/>
              </a:rPr>
              <a:t>对每一笔</a:t>
            </a:r>
            <a:r>
              <a:rPr lang="en-US" altLang="zh-CN" sz="2000" dirty="0">
                <a:solidFill>
                  <a:srgbClr val="E9E9E9">
                    <a:lumMod val="10000"/>
                  </a:srgbClr>
                </a:solidFill>
                <a:latin typeface="华文楷体" panose="02010600040101010101" pitchFamily="2" charset="-122"/>
                <a:ea typeface="华文楷体" panose="02010600040101010101" pitchFamily="2" charset="-122"/>
              </a:rPr>
              <a:t>UTXO</a:t>
            </a:r>
            <a:r>
              <a:rPr lang="zh-CN" altLang="en-US" sz="2000" dirty="0">
                <a:solidFill>
                  <a:srgbClr val="E9E9E9">
                    <a:lumMod val="10000"/>
                  </a:srgbClr>
                </a:solidFill>
                <a:latin typeface="华文楷体" panose="02010600040101010101" pitchFamily="2" charset="-122"/>
                <a:ea typeface="华文楷体" panose="02010600040101010101" pitchFamily="2" charset="-122"/>
              </a:rPr>
              <a:t>的铸币资格做了最小年龄（</a:t>
            </a:r>
            <a:r>
              <a:rPr lang="en-US" altLang="zh-CN" sz="2000" dirty="0">
                <a:solidFill>
                  <a:srgbClr val="E9E9E9">
                    <a:lumMod val="10000"/>
                  </a:srgbClr>
                </a:solidFill>
                <a:latin typeface="华文楷体" panose="02010600040101010101" pitchFamily="2" charset="-122"/>
                <a:ea typeface="华文楷体" panose="02010600040101010101" pitchFamily="2" charset="-122"/>
              </a:rPr>
              <a:t>stakeMinAge</a:t>
            </a:r>
            <a:r>
              <a:rPr lang="zh-CN" altLang="en-US" sz="2000" dirty="0">
                <a:solidFill>
                  <a:srgbClr val="E9E9E9">
                    <a:lumMod val="10000"/>
                  </a:srgbClr>
                </a:solidFill>
                <a:latin typeface="华文楷体" panose="02010600040101010101" pitchFamily="2" charset="-122"/>
                <a:ea typeface="华文楷体" panose="02010600040101010101" pitchFamily="2" charset="-122"/>
              </a:rPr>
              <a:t>）限制：一个</a:t>
            </a:r>
            <a:r>
              <a:rPr lang="en-US" altLang="zh-CN" sz="2000" dirty="0">
                <a:solidFill>
                  <a:srgbClr val="E9E9E9">
                    <a:lumMod val="10000"/>
                  </a:srgbClr>
                </a:solidFill>
                <a:latin typeface="华文楷体" panose="02010600040101010101" pitchFamily="2" charset="-122"/>
                <a:ea typeface="华文楷体" panose="02010600040101010101" pitchFamily="2" charset="-122"/>
              </a:rPr>
              <a:t>UTXO</a:t>
            </a:r>
            <a:r>
              <a:rPr lang="zh-CN" altLang="en-US" sz="2000" dirty="0">
                <a:solidFill>
                  <a:srgbClr val="E9E9E9">
                    <a:lumMod val="10000"/>
                  </a:srgbClr>
                </a:solidFill>
                <a:latin typeface="华文楷体" panose="02010600040101010101" pitchFamily="2" charset="-122"/>
                <a:ea typeface="华文楷体" panose="02010600040101010101" pitchFamily="2" charset="-122"/>
              </a:rPr>
              <a:t>在区块链存在的时间小于</a:t>
            </a:r>
            <a:r>
              <a:rPr lang="en-US" altLang="zh-CN" sz="2000" dirty="0">
                <a:solidFill>
                  <a:srgbClr val="E9E9E9">
                    <a:lumMod val="10000"/>
                  </a:srgbClr>
                </a:solidFill>
                <a:latin typeface="华文楷体" panose="02010600040101010101" pitchFamily="2" charset="-122"/>
                <a:ea typeface="华文楷体" panose="02010600040101010101" pitchFamily="2" charset="-122"/>
              </a:rPr>
              <a:t>stakeMinAge</a:t>
            </a:r>
            <a:r>
              <a:rPr lang="zh-CN" altLang="en-US" sz="2000" dirty="0">
                <a:solidFill>
                  <a:srgbClr val="E9E9E9">
                    <a:lumMod val="10000"/>
                  </a:srgbClr>
                </a:solidFill>
                <a:latin typeface="华文楷体" panose="02010600040101010101" pitchFamily="2" charset="-122"/>
                <a:ea typeface="华文楷体" panose="02010600040101010101" pitchFamily="2" charset="-122"/>
              </a:rPr>
              <a:t>则没有铸币资格，</a:t>
            </a:r>
            <a:r>
              <a:rPr lang="en-US" altLang="zh-CN" sz="2000" dirty="0">
                <a:solidFill>
                  <a:srgbClr val="E9E9E9">
                    <a:lumMod val="10000"/>
                  </a:srgbClr>
                </a:solidFill>
                <a:latin typeface="华文楷体" panose="02010600040101010101" pitchFamily="2" charset="-122"/>
                <a:ea typeface="华文楷体" panose="02010600040101010101" pitchFamily="2" charset="-122"/>
              </a:rPr>
              <a:t>PPC</a:t>
            </a:r>
            <a:r>
              <a:rPr lang="zh-CN" altLang="en-US" sz="2000" dirty="0">
                <a:solidFill>
                  <a:srgbClr val="E9E9E9">
                    <a:lumMod val="10000"/>
                  </a:srgbClr>
                </a:solidFill>
                <a:latin typeface="华文楷体" panose="02010600040101010101" pitchFamily="2" charset="-122"/>
                <a:ea typeface="华文楷体" panose="02010600040101010101" pitchFamily="2" charset="-122"/>
              </a:rPr>
              <a:t>最小币龄为</a:t>
            </a:r>
            <a:r>
              <a:rPr lang="en-US" altLang="zh-CN" sz="2000" dirty="0">
                <a:solidFill>
                  <a:srgbClr val="E9E9E9">
                    <a:lumMod val="10000"/>
                  </a:srgbClr>
                </a:solidFill>
                <a:latin typeface="华文楷体" panose="02010600040101010101" pitchFamily="2" charset="-122"/>
                <a:ea typeface="华文楷体" panose="02010600040101010101" pitchFamily="2" charset="-122"/>
              </a:rPr>
              <a:t>8</a:t>
            </a:r>
            <a:r>
              <a:rPr lang="zh-CN" altLang="en-US" sz="2000" dirty="0">
                <a:solidFill>
                  <a:srgbClr val="E9E9E9">
                    <a:lumMod val="10000"/>
                  </a:srgbClr>
                </a:solidFill>
                <a:latin typeface="华文楷体" panose="02010600040101010101" pitchFamily="2" charset="-122"/>
                <a:ea typeface="华文楷体" panose="02010600040101010101" pitchFamily="2" charset="-122"/>
              </a:rPr>
              <a:t>小时。</a:t>
            </a:r>
            <a:endParaRPr lang="en-US" altLang="zh-CN" sz="2000" dirty="0">
              <a:solidFill>
                <a:srgbClr val="E9E9E9">
                  <a:lumMod val="10000"/>
                </a:srgbClr>
              </a:solidFill>
              <a:latin typeface="华文楷体" panose="02010600040101010101" pitchFamily="2" charset="-122"/>
              <a:ea typeface="华文楷体" panose="02010600040101010101" pitchFamily="2" charset="-122"/>
            </a:endParaRPr>
          </a:p>
          <a:p>
            <a:endParaRPr lang="zh-CN" altLang="en-US" dirty="0">
              <a:solidFill>
                <a:srgbClr val="9B0D14"/>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10005" y="1362316"/>
            <a:ext cx="10165976" cy="4246245"/>
          </a:xfrm>
          <a:prstGeom prst="rect">
            <a:avLst/>
          </a:prstGeom>
          <a:noFill/>
        </p:spPr>
        <p:txBody>
          <a:bodyPr wrap="square" rtlCol="0">
            <a:spAutoFit/>
          </a:bodyPr>
          <a:lstStyle/>
          <a:p>
            <a:pPr marL="0" lvl="1">
              <a:lnSpc>
                <a:spcPct val="150000"/>
              </a:lnSpc>
            </a:pP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PPC</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的成功运行很快就吸引了一批追随者，其中较为出名的包括新星币</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(Novacoin</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NVC)</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、黑币（</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blackcoin</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BLK</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）等。黑币社区认为币龄可能会被恶意的节点滥用以获得更高的网络权重并成功实施双花攻击，于是发布</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POS2.0</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白皮书，对</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PPC</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做了几个细节优化，解决了一些潜在的安全问题，其中最重要的改进是用余额代替币龄，合格区块的条件由： </a:t>
            </a:r>
          </a:p>
          <a:p>
            <a:pPr marL="0" lvl="1">
              <a:lnSpc>
                <a:spcPct val="150000"/>
              </a:lnSpc>
            </a:pPr>
            <a:r>
              <a:rPr lang="en-US" altLang="zh-CN" sz="2000" dirty="0" smtClean="0">
                <a:solidFill>
                  <a:schemeClr val="accent4">
                    <a:lumMod val="10000"/>
                  </a:schemeClr>
                </a:solidFill>
                <a:latin typeface="华文楷体" panose="02010600040101010101" pitchFamily="2" charset="-122"/>
                <a:ea typeface="华文楷体" panose="02010600040101010101" pitchFamily="2" charset="-122"/>
              </a:rPr>
              <a:t>           </a:t>
            </a:r>
            <a:r>
              <a:rPr lang="en-US" altLang="zh-CN" sz="2000" dirty="0" smtClean="0">
                <a:solidFill>
                  <a:srgbClr val="FF0000"/>
                </a:solidFill>
                <a:latin typeface="华文楷体" panose="02010600040101010101" pitchFamily="2" charset="-122"/>
                <a:ea typeface="华文楷体" panose="02010600040101010101" pitchFamily="2" charset="-122"/>
              </a:rPr>
              <a:t>F(Timastamp</a:t>
            </a:r>
            <a:r>
              <a:rPr lang="en-US" altLang="zh-CN" sz="2000" dirty="0">
                <a:solidFill>
                  <a:srgbClr val="FF0000"/>
                </a:solidFill>
                <a:latin typeface="华文楷体" panose="02010600040101010101" pitchFamily="2" charset="-122"/>
                <a:ea typeface="华文楷体" panose="02010600040101010101" pitchFamily="2" charset="-122"/>
              </a:rPr>
              <a:t>) &lt; Target * </a:t>
            </a:r>
            <a:r>
              <a:rPr lang="zh-CN" altLang="en-US" sz="2000" dirty="0">
                <a:solidFill>
                  <a:srgbClr val="FF0000"/>
                </a:solidFill>
                <a:latin typeface="华文楷体" panose="02010600040101010101" pitchFamily="2" charset="-122"/>
                <a:ea typeface="华文楷体" panose="02010600040101010101" pitchFamily="2" charset="-122"/>
              </a:rPr>
              <a:t>币数 * 币的年龄</a:t>
            </a:r>
          </a:p>
          <a:p>
            <a:pPr marL="0" lvl="1">
              <a:lnSpc>
                <a:spcPct val="150000"/>
              </a:lnSpc>
            </a:pPr>
            <a:r>
              <a:rPr lang="zh-CN" altLang="en-US" sz="2000" dirty="0">
                <a:solidFill>
                  <a:schemeClr val="accent4">
                    <a:lumMod val="10000"/>
                  </a:schemeClr>
                </a:solidFill>
                <a:latin typeface="华文楷体" panose="02010600040101010101" pitchFamily="2" charset="-122"/>
                <a:ea typeface="华文楷体" panose="02010600040101010101" pitchFamily="2" charset="-122"/>
              </a:rPr>
              <a:t>变为</a:t>
            </a:r>
            <a:r>
              <a:rPr lang="zh-CN" altLang="en-US" sz="2000" dirty="0" smtClean="0">
                <a:solidFill>
                  <a:schemeClr val="accent1"/>
                </a:solidFill>
                <a:latin typeface="华文楷体" panose="02010600040101010101" pitchFamily="2" charset="-122"/>
                <a:ea typeface="华文楷体" panose="02010600040101010101" pitchFamily="2" charset="-122"/>
              </a:rPr>
              <a:t>：</a:t>
            </a:r>
            <a:r>
              <a:rPr lang="zh-CN" altLang="en-US" sz="2000" dirty="0" smtClean="0">
                <a:solidFill>
                  <a:srgbClr val="FF0000"/>
                </a:solidFill>
                <a:latin typeface="华文楷体" panose="02010600040101010101" pitchFamily="2" charset="-122"/>
                <a:ea typeface="华文楷体" panose="02010600040101010101" pitchFamily="2" charset="-122"/>
              </a:rPr>
              <a:t>     </a:t>
            </a:r>
            <a:r>
              <a:rPr lang="en-US" altLang="zh-CN" sz="2000" dirty="0">
                <a:solidFill>
                  <a:srgbClr val="FF0000"/>
                </a:solidFill>
                <a:latin typeface="华文楷体" panose="02010600040101010101" pitchFamily="2" charset="-122"/>
                <a:ea typeface="华文楷体" panose="02010600040101010101" pitchFamily="2" charset="-122"/>
              </a:rPr>
              <a:t>F(Timastamp) &lt; Target * </a:t>
            </a:r>
            <a:r>
              <a:rPr lang="zh-CN" altLang="en-US" sz="2000" dirty="0">
                <a:solidFill>
                  <a:srgbClr val="FF0000"/>
                </a:solidFill>
                <a:latin typeface="华文楷体" panose="02010600040101010101" pitchFamily="2" charset="-122"/>
                <a:ea typeface="华文楷体" panose="02010600040101010101" pitchFamily="2" charset="-122"/>
              </a:rPr>
              <a:t>币数</a:t>
            </a:r>
          </a:p>
          <a:p>
            <a:pPr marL="0" lvl="1">
              <a:lnSpc>
                <a:spcPct val="150000"/>
              </a:lnSpc>
            </a:pPr>
            <a:r>
              <a:rPr lang="zh-CN" altLang="en-US" sz="2000" dirty="0">
                <a:solidFill>
                  <a:schemeClr val="accent4">
                    <a:lumMod val="10000"/>
                  </a:schemeClr>
                </a:solidFill>
                <a:latin typeface="华文楷体" panose="02010600040101010101" pitchFamily="2" charset="-122"/>
                <a:ea typeface="华文楷体" panose="02010600040101010101" pitchFamily="2" charset="-122"/>
              </a:rPr>
              <a:t>如此一来，一笔</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UTXO</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无论放置多久其锻造区块的能力不变，此举可激励节点必须更多的保持在线进行铸币，提高系统安全性，将攻击途径减少到最低限度，并且能够显著提高网络保持运行的节点数量。</a:t>
            </a:r>
          </a:p>
        </p:txBody>
      </p:sp>
      <p:sp>
        <p:nvSpPr>
          <p:cNvPr id="6" name="文本框 5"/>
          <p:cNvSpPr txBox="1"/>
          <p:nvPr/>
        </p:nvSpPr>
        <p:spPr>
          <a:xfrm>
            <a:off x="710005" y="839096"/>
            <a:ext cx="3722146" cy="523220"/>
          </a:xfrm>
          <a:prstGeom prst="rect">
            <a:avLst/>
          </a:prstGeom>
          <a:noFill/>
        </p:spPr>
        <p:txBody>
          <a:bodyPr wrap="square" rtlCol="0">
            <a:spAutoFit/>
          </a:bodyPr>
          <a:lstStyle/>
          <a:p>
            <a:pPr marL="285750" indent="-285750">
              <a:buFont typeface="Wingdings" panose="05000000000000000000" pitchFamily="2" charset="2"/>
              <a:buChar char="u"/>
            </a:pPr>
            <a:r>
              <a:rPr lang="en-US" altLang="zh-CN" sz="2800" dirty="0" smtClean="0">
                <a:solidFill>
                  <a:srgbClr val="9B0D14"/>
                </a:solidFill>
              </a:rPr>
              <a:t>POS2.0</a:t>
            </a:r>
            <a:endParaRPr lang="zh-CN" altLang="en-US" sz="2800" dirty="0">
              <a:solidFill>
                <a:srgbClr val="9B0D14"/>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10005" y="1347653"/>
            <a:ext cx="10165976" cy="1938992"/>
          </a:xfrm>
          <a:prstGeom prst="rect">
            <a:avLst/>
          </a:prstGeom>
          <a:noFill/>
        </p:spPr>
        <p:txBody>
          <a:bodyPr wrap="square" rtlCol="0">
            <a:spAutoFit/>
          </a:bodyPr>
          <a:lstStyle/>
          <a:p>
            <a:pPr marL="0" lvl="1">
              <a:lnSpc>
                <a:spcPct val="150000"/>
              </a:lnSpc>
            </a:pP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       黑</a:t>
            </a:r>
            <a:r>
              <a:rPr lang="zh-CN" altLang="en-US" sz="2000" dirty="0">
                <a:solidFill>
                  <a:srgbClr val="E9E9E9">
                    <a:lumMod val="10000"/>
                  </a:srgbClr>
                </a:solidFill>
                <a:latin typeface="华文楷体" panose="02010600040101010101" pitchFamily="2" charset="-122"/>
                <a:ea typeface="华文楷体" panose="02010600040101010101" pitchFamily="2" charset="-122"/>
              </a:rPr>
              <a:t>币社区后来进一步升级，推出</a:t>
            </a:r>
            <a:r>
              <a:rPr lang="en-US" altLang="zh-CN" sz="2000" dirty="0">
                <a:solidFill>
                  <a:srgbClr val="E9E9E9">
                    <a:lumMod val="10000"/>
                  </a:srgbClr>
                </a:solidFill>
                <a:latin typeface="华文楷体" panose="02010600040101010101" pitchFamily="2" charset="-122"/>
                <a:ea typeface="华文楷体" panose="02010600040101010101" pitchFamily="2" charset="-122"/>
              </a:rPr>
              <a:t>POS3.0</a:t>
            </a:r>
            <a:r>
              <a:rPr lang="zh-CN" altLang="en-US" sz="2000" dirty="0">
                <a:solidFill>
                  <a:srgbClr val="E9E9E9">
                    <a:lumMod val="10000"/>
                  </a:srgbClr>
                </a:solidFill>
                <a:latin typeface="华文楷体" panose="02010600040101010101" pitchFamily="2" charset="-122"/>
                <a:ea typeface="华文楷体" panose="02010600040101010101" pitchFamily="2" charset="-122"/>
              </a:rPr>
              <a:t>版本，对交易手续费，难度调整做了一些优化，其中最显著的改变是将</a:t>
            </a:r>
            <a:r>
              <a:rPr lang="en-US" altLang="zh-CN" sz="2000" dirty="0">
                <a:solidFill>
                  <a:srgbClr val="E9E9E9">
                    <a:lumMod val="10000"/>
                  </a:srgbClr>
                </a:solidFill>
                <a:latin typeface="华文楷体" panose="02010600040101010101" pitchFamily="2" charset="-122"/>
                <a:ea typeface="华文楷体" panose="02010600040101010101" pitchFamily="2" charset="-122"/>
              </a:rPr>
              <a:t>1%</a:t>
            </a:r>
            <a:r>
              <a:rPr lang="zh-CN" altLang="en-US" sz="2000" dirty="0">
                <a:solidFill>
                  <a:srgbClr val="E9E9E9">
                    <a:lumMod val="10000"/>
                  </a:srgbClr>
                </a:solidFill>
                <a:latin typeface="华文楷体" panose="02010600040101010101" pitchFamily="2" charset="-122"/>
                <a:ea typeface="华文楷体" panose="02010600040101010101" pitchFamily="2" charset="-122"/>
              </a:rPr>
              <a:t>年利率奖励机制变为固定数额奖励（每个区块固定奖励</a:t>
            </a:r>
            <a:r>
              <a:rPr lang="en-US" altLang="zh-CN" sz="2000" dirty="0">
                <a:solidFill>
                  <a:srgbClr val="E9E9E9">
                    <a:lumMod val="10000"/>
                  </a:srgbClr>
                </a:solidFill>
                <a:latin typeface="华文楷体" panose="02010600040101010101" pitchFamily="2" charset="-122"/>
                <a:ea typeface="华文楷体" panose="02010600040101010101" pitchFamily="2" charset="-122"/>
              </a:rPr>
              <a:t>1.5BLK</a:t>
            </a:r>
            <a:r>
              <a:rPr lang="zh-CN" altLang="en-US" sz="2000" dirty="0">
                <a:solidFill>
                  <a:srgbClr val="E9E9E9">
                    <a:lumMod val="10000"/>
                  </a:srgbClr>
                </a:solidFill>
                <a:latin typeface="华文楷体" panose="02010600040101010101" pitchFamily="2" charset="-122"/>
                <a:ea typeface="华文楷体" panose="02010600040101010101" pitchFamily="2" charset="-122"/>
              </a:rPr>
              <a:t>），此举不但降低代币通胀率（考虑到会有代币永久丢失，低额奖励机制回归总量恒定的设计思路），同时意味着持币节点必须实时在线才能获得收益。</a:t>
            </a:r>
          </a:p>
        </p:txBody>
      </p:sp>
      <p:sp>
        <p:nvSpPr>
          <p:cNvPr id="6" name="文本框 5"/>
          <p:cNvSpPr txBox="1"/>
          <p:nvPr/>
        </p:nvSpPr>
        <p:spPr>
          <a:xfrm>
            <a:off x="710005" y="839096"/>
            <a:ext cx="3722146" cy="523220"/>
          </a:xfrm>
          <a:prstGeom prst="rect">
            <a:avLst/>
          </a:prstGeom>
          <a:noFill/>
        </p:spPr>
        <p:txBody>
          <a:bodyPr wrap="square" rtlCol="0">
            <a:spAutoFit/>
          </a:bodyPr>
          <a:lstStyle/>
          <a:p>
            <a:pPr marL="285750" indent="-285750">
              <a:buFont typeface="Wingdings" panose="05000000000000000000" pitchFamily="2" charset="2"/>
              <a:buChar char="u"/>
            </a:pPr>
            <a:r>
              <a:rPr lang="en-US" altLang="zh-CN" sz="2800" dirty="0" smtClean="0">
                <a:solidFill>
                  <a:srgbClr val="9B0D14"/>
                </a:solidFill>
              </a:rPr>
              <a:t>POS3.0</a:t>
            </a:r>
            <a:endParaRPr lang="zh-CN" altLang="en-US" sz="2800" dirty="0">
              <a:solidFill>
                <a:srgbClr val="9B0D14"/>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7655" y="796645"/>
            <a:ext cx="5500254" cy="523220"/>
          </a:xfrm>
          <a:prstGeom prst="rect">
            <a:avLst/>
          </a:prstGeom>
          <a:noFill/>
        </p:spPr>
        <p:txBody>
          <a:bodyPr wrap="square" rtlCol="0">
            <a:spAutoFit/>
          </a:bodyPr>
          <a:lstStyle/>
          <a:p>
            <a:r>
              <a:rPr lang="en-US" altLang="zh-CN" sz="2800" dirty="0" smtClean="0">
                <a:solidFill>
                  <a:srgbClr val="9B0D14"/>
                </a:solidFill>
                <a:latin typeface="华文中宋" panose="02010600040101010101" pitchFamily="2" charset="-122"/>
                <a:ea typeface="华文中宋" panose="02010600040101010101" pitchFamily="2" charset="-122"/>
              </a:rPr>
              <a:t>POS</a:t>
            </a:r>
            <a:r>
              <a:rPr lang="zh-CN" altLang="en-US" sz="2800" dirty="0" smtClean="0">
                <a:solidFill>
                  <a:srgbClr val="9B0D14"/>
                </a:solidFill>
                <a:latin typeface="华文中宋" panose="02010600040101010101" pitchFamily="2" charset="-122"/>
                <a:ea typeface="华文中宋" panose="02010600040101010101" pitchFamily="2" charset="-122"/>
              </a:rPr>
              <a:t>的优缺点</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4" name="矩形 3"/>
          <p:cNvSpPr/>
          <p:nvPr/>
        </p:nvSpPr>
        <p:spPr>
          <a:xfrm>
            <a:off x="236742" y="1479596"/>
            <a:ext cx="10058110" cy="2169825"/>
          </a:xfrm>
          <a:prstGeom prst="rect">
            <a:avLst/>
          </a:prstGeom>
        </p:spPr>
        <p:txBody>
          <a:bodyPr wrap="square">
            <a:spAutoFit/>
          </a:bodyPr>
          <a:lstStyle/>
          <a:p>
            <a:pPr lvl="1">
              <a:lnSpc>
                <a:spcPct val="150000"/>
              </a:lnSpc>
            </a:pPr>
            <a:r>
              <a:rPr lang="zh-CN" altLang="zh-CN" sz="2400" dirty="0" smtClean="0">
                <a:solidFill>
                  <a:srgbClr val="E9E9E9">
                    <a:lumMod val="10000"/>
                  </a:srgbClr>
                </a:solidFill>
                <a:latin typeface="华文楷体" panose="02010600040101010101" pitchFamily="2" charset="-122"/>
                <a:ea typeface="华文楷体" panose="02010600040101010101" pitchFamily="2" charset="-122"/>
              </a:rPr>
              <a:t>优点</a:t>
            </a:r>
            <a:r>
              <a:rPr lang="zh-CN" altLang="zh-CN" sz="2400" dirty="0">
                <a:solidFill>
                  <a:srgbClr val="E9E9E9">
                    <a:lumMod val="10000"/>
                  </a:srgbClr>
                </a:solidFill>
                <a:latin typeface="华文楷体" panose="02010600040101010101" pitchFamily="2" charset="-122"/>
                <a:ea typeface="华文楷体" panose="02010600040101010101" pitchFamily="2" charset="-122"/>
              </a:rPr>
              <a:t>：在一定程度上缩短了共识达成的时间</a:t>
            </a:r>
          </a:p>
          <a:p>
            <a:pPr lvl="1">
              <a:lnSpc>
                <a:spcPct val="150000"/>
              </a:lnSpc>
            </a:pPr>
            <a:r>
              <a:rPr lang="zh-CN" altLang="zh-CN" sz="2400" dirty="0">
                <a:solidFill>
                  <a:srgbClr val="E9E9E9">
                    <a:lumMod val="10000"/>
                  </a:srgbClr>
                </a:solidFill>
                <a:latin typeface="华文楷体" panose="02010600040101010101" pitchFamily="2" charset="-122"/>
                <a:ea typeface="华文楷体" panose="02010600040101010101" pitchFamily="2" charset="-122"/>
              </a:rPr>
              <a:t>缺点：还是需要挖矿，本质上没有解决商业应用的痛点</a:t>
            </a:r>
          </a:p>
          <a:p>
            <a:pPr lvl="1">
              <a:lnSpc>
                <a:spcPct val="150000"/>
              </a:lnSpc>
            </a:pPr>
            <a:endParaRPr lang="en-US" altLang="zh-CN" sz="2400" dirty="0">
              <a:solidFill>
                <a:srgbClr val="E9E9E9">
                  <a:lumMod val="10000"/>
                </a:srgbClr>
              </a:solidFill>
              <a:latin typeface="华文楷体" panose="02010600040101010101" pitchFamily="2" charset="-122"/>
              <a:ea typeface="华文楷体" panose="02010600040101010101" pitchFamily="2" charset="-122"/>
            </a:endParaRPr>
          </a:p>
          <a:p>
            <a:pPr>
              <a:lnSpc>
                <a:spcPct val="150000"/>
              </a:lnSpc>
            </a:pPr>
            <a:endParaRPr lang="en-US" altLang="zh-CN" dirty="0" smtClean="0">
              <a:solidFill>
                <a:srgbClr val="E9E9E9">
                  <a:lumMod val="10000"/>
                </a:srgbClr>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637309" y="1233055"/>
            <a:ext cx="10806546" cy="468270"/>
          </a:xfrm>
          <a:prstGeom prst="rect">
            <a:avLst/>
          </a:prstGeom>
          <a:noFill/>
        </p:spPr>
        <p:txBody>
          <a:bodyPr wrap="square" rtlCol="0">
            <a:spAutoFit/>
          </a:bodyPr>
          <a:lstStyle/>
          <a:p>
            <a:pPr>
              <a:lnSpc>
                <a:spcPct val="150000"/>
              </a:lnSpc>
            </a:pPr>
            <a:endParaRPr lang="en-US" altLang="zh-CN" dirty="0">
              <a:solidFill>
                <a:schemeClr val="accent4">
                  <a:lumMod val="10000"/>
                </a:schemeClr>
              </a:solidFill>
              <a:latin typeface="华文楷体" panose="02010600040101010101" pitchFamily="2" charset="-122"/>
              <a:ea typeface="华文楷体" panose="02010600040101010101" pitchFamily="2" charset="-122"/>
            </a:endParaRPr>
          </a:p>
        </p:txBody>
      </p:sp>
      <p:sp>
        <p:nvSpPr>
          <p:cNvPr id="2" name="文本框 1"/>
          <p:cNvSpPr txBox="1"/>
          <p:nvPr/>
        </p:nvSpPr>
        <p:spPr>
          <a:xfrm>
            <a:off x="418369" y="1073820"/>
            <a:ext cx="5175607" cy="3785652"/>
          </a:xfrm>
          <a:prstGeom prst="rect">
            <a:avLst/>
          </a:prstGeom>
          <a:noFill/>
        </p:spPr>
        <p:txBody>
          <a:bodyPr wrap="square" rtlCol="0">
            <a:spAutoFit/>
          </a:bodyPr>
          <a:lstStyle/>
          <a:p>
            <a:pPr marL="0" lvl="1">
              <a:lnSpc>
                <a:spcPct val="150000"/>
              </a:lnSpc>
            </a:pPr>
            <a:r>
              <a:rPr lang="zh-CN" altLang="en-US" sz="2000" dirty="0">
                <a:solidFill>
                  <a:schemeClr val="accent4">
                    <a:lumMod val="10000"/>
                  </a:schemeClr>
                </a:solidFill>
                <a:latin typeface="华文楷体" panose="02010600040101010101" pitchFamily="2" charset="-122"/>
                <a:ea typeface="华文楷体" panose="02010600040101010101" pitchFamily="2" charset="-122"/>
              </a:rPr>
              <a:t>共识机制在区块链中</a:t>
            </a: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扮演着核心</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的地位，共识机制决定了谁有记账的权利，以及记账权利的选择过程和</a:t>
            </a: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理由</a:t>
            </a:r>
            <a:endParaRPr lang="en-US" altLang="zh-CN" sz="2000" dirty="0" smtClean="0">
              <a:solidFill>
                <a:schemeClr val="accent4">
                  <a:lumMod val="10000"/>
                </a:schemeClr>
              </a:solidFill>
              <a:latin typeface="华文楷体" panose="02010600040101010101" pitchFamily="2" charset="-122"/>
              <a:ea typeface="华文楷体" panose="02010600040101010101" pitchFamily="2" charset="-122"/>
            </a:endParaRPr>
          </a:p>
          <a:p>
            <a:pPr marL="342900" lvl="1" indent="-342900">
              <a:lnSpc>
                <a:spcPct val="150000"/>
              </a:lnSpc>
              <a:buFont typeface="Wingdings" panose="05000000000000000000" pitchFamily="2" charset="2"/>
              <a:buChar char="Ø"/>
            </a:pPr>
            <a:r>
              <a:rPr lang="zh-CN" altLang="en-US" sz="2000" dirty="0" smtClean="0">
                <a:solidFill>
                  <a:schemeClr val="tx2"/>
                </a:solidFill>
                <a:latin typeface="华文楷体" panose="02010600040101010101" pitchFamily="2" charset="-122"/>
                <a:ea typeface="华文楷体" panose="02010600040101010101" pitchFamily="2" charset="-122"/>
              </a:rPr>
              <a:t>共识</a:t>
            </a:r>
            <a:r>
              <a:rPr lang="zh-CN" altLang="en-US" sz="2000" dirty="0">
                <a:solidFill>
                  <a:schemeClr val="tx2"/>
                </a:solidFill>
                <a:latin typeface="华文楷体" panose="02010600040101010101" pitchFamily="2" charset="-122"/>
                <a:ea typeface="华文楷体" panose="02010600040101010101" pitchFamily="2" charset="-122"/>
              </a:rPr>
              <a:t>机制：区块链</a:t>
            </a:r>
            <a:r>
              <a:rPr lang="zh-CN" altLang="en-US" sz="2000" dirty="0" smtClean="0">
                <a:solidFill>
                  <a:schemeClr val="tx2"/>
                </a:solidFill>
                <a:latin typeface="华文楷体" panose="02010600040101010101" pitchFamily="2" charset="-122"/>
                <a:ea typeface="华文楷体" panose="02010600040101010101" pitchFamily="2" charset="-122"/>
              </a:rPr>
              <a:t>事务达成</a:t>
            </a:r>
            <a:r>
              <a:rPr lang="zh-CN" altLang="en-US" sz="2000" dirty="0">
                <a:solidFill>
                  <a:schemeClr val="tx2"/>
                </a:solidFill>
                <a:latin typeface="华文楷体" panose="02010600040101010101" pitchFamily="2" charset="-122"/>
                <a:ea typeface="华文楷体" panose="02010600040101010101" pitchFamily="2" charset="-122"/>
              </a:rPr>
              <a:t>分布式共识的算法</a:t>
            </a:r>
            <a:endParaRPr lang="en-US" altLang="zh-CN" sz="2000" dirty="0">
              <a:solidFill>
                <a:schemeClr val="tx2"/>
              </a:solidFill>
              <a:latin typeface="华文楷体" panose="02010600040101010101" pitchFamily="2" charset="-122"/>
              <a:ea typeface="华文楷体" panose="02010600040101010101" pitchFamily="2" charset="-122"/>
            </a:endParaRPr>
          </a:p>
          <a:p>
            <a:pPr marL="0" lvl="1">
              <a:lnSpc>
                <a:spcPct val="150000"/>
              </a:lnSpc>
            </a:pPr>
            <a:r>
              <a:rPr lang="zh-CN" altLang="en-US" sz="2000" dirty="0">
                <a:solidFill>
                  <a:schemeClr val="accent4">
                    <a:lumMod val="10000"/>
                  </a:schemeClr>
                </a:solidFill>
                <a:latin typeface="华文楷体" panose="02010600040101010101" pitchFamily="2" charset="-122"/>
                <a:ea typeface="华文楷体" panose="02010600040101010101" pitchFamily="2" charset="-122"/>
              </a:rPr>
              <a:t>不同的虚拟货币采用共识机制不同，常见的共识机制如</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POW</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POS</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DPOS</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a:t>
            </a:r>
            <a:r>
              <a:rPr lang="en-US" altLang="zh-CN" sz="2000" dirty="0">
                <a:solidFill>
                  <a:schemeClr val="accent4">
                    <a:lumMod val="10000"/>
                  </a:schemeClr>
                </a:solidFill>
                <a:latin typeface="华文楷体" panose="02010600040101010101" pitchFamily="2" charset="-122"/>
                <a:ea typeface="华文楷体" panose="02010600040101010101" pitchFamily="2" charset="-122"/>
              </a:rPr>
              <a:t>PBFT</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等</a:t>
            </a:r>
            <a:endParaRPr lang="en-US" altLang="zh-CN" sz="2000" dirty="0">
              <a:solidFill>
                <a:schemeClr val="accent4">
                  <a:lumMod val="10000"/>
                </a:schemeClr>
              </a:solidFill>
              <a:latin typeface="华文楷体" panose="02010600040101010101" pitchFamily="2" charset="-122"/>
              <a:ea typeface="华文楷体" panose="02010600040101010101" pitchFamily="2" charset="-122"/>
            </a:endParaRPr>
          </a:p>
          <a:p>
            <a:pPr marL="0" lvl="1">
              <a:lnSpc>
                <a:spcPct val="150000"/>
              </a:lnSpc>
            </a:pPr>
            <a:r>
              <a:rPr lang="zh-CN" altLang="en-US" sz="2000" dirty="0">
                <a:solidFill>
                  <a:schemeClr val="accent4">
                    <a:lumMod val="10000"/>
                  </a:schemeClr>
                </a:solidFill>
                <a:latin typeface="华文楷体" panose="02010600040101010101" pitchFamily="2" charset="-122"/>
                <a:ea typeface="华文楷体" panose="02010600040101010101" pitchFamily="2" charset="-122"/>
              </a:rPr>
              <a:t>具体梳理如下：</a:t>
            </a:r>
          </a:p>
        </p:txBody>
      </p:sp>
      <p:pic>
        <p:nvPicPr>
          <p:cNvPr id="3" name="图片 2"/>
          <p:cNvPicPr>
            <a:picLocks noChangeAspect="1"/>
          </p:cNvPicPr>
          <p:nvPr/>
        </p:nvPicPr>
        <p:blipFill>
          <a:blip r:embed="rId2"/>
          <a:stretch>
            <a:fillRect/>
          </a:stretch>
        </p:blipFill>
        <p:spPr>
          <a:xfrm>
            <a:off x="5754582" y="1233055"/>
            <a:ext cx="6057900" cy="314325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67379" y="1672197"/>
            <a:ext cx="10907641" cy="1558568"/>
          </a:xfrm>
          <a:prstGeom prst="rect">
            <a:avLst/>
          </a:prstGeom>
          <a:noFill/>
        </p:spPr>
        <p:txBody>
          <a:bodyPr wrap="square" rtlCol="0">
            <a:spAutoFit/>
          </a:bodyPr>
          <a:lstStyle/>
          <a:p>
            <a:pPr algn="ctr">
              <a:lnSpc>
                <a:spcPct val="150000"/>
              </a:lnSpc>
            </a:pPr>
            <a:r>
              <a:rPr lang="en-US" altLang="zh-CN" sz="7200" b="1" dirty="0" smtClean="0">
                <a:solidFill>
                  <a:srgbClr val="FFFFFF"/>
                </a:solidFill>
                <a:latin typeface="微软雅黑" panose="020B0503020204020204" pitchFamily="34" charset="-122"/>
                <a:ea typeface="微软雅黑" panose="020B0503020204020204" pitchFamily="34" charset="-122"/>
              </a:rPr>
              <a:t>DPOS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882" y="2382227"/>
            <a:ext cx="7360330" cy="4247317"/>
          </a:xfrm>
          <a:prstGeom prst="rect">
            <a:avLst/>
          </a:prstGeom>
          <a:noFill/>
        </p:spPr>
        <p:txBody>
          <a:bodyPr wrap="square" rtlCol="0">
            <a:spAutoFit/>
          </a:bodyPr>
          <a:lstStyle/>
          <a:p>
            <a:pPr marL="0" lvl="1">
              <a:lnSpc>
                <a:spcPct val="150000"/>
              </a:lnSpc>
            </a:pP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       比特</a:t>
            </a:r>
            <a:r>
              <a:rPr lang="zh-CN" altLang="en-US" sz="2000" dirty="0">
                <a:solidFill>
                  <a:srgbClr val="E9E9E9">
                    <a:lumMod val="10000"/>
                  </a:srgbClr>
                </a:solidFill>
                <a:latin typeface="华文楷体" panose="02010600040101010101" pitchFamily="2" charset="-122"/>
                <a:ea typeface="华文楷体" panose="02010600040101010101" pitchFamily="2" charset="-122"/>
              </a:rPr>
              <a:t>股（</a:t>
            </a:r>
            <a:r>
              <a:rPr lang="en-US" altLang="zh-CN" sz="2000" dirty="0">
                <a:solidFill>
                  <a:srgbClr val="E9E9E9">
                    <a:lumMod val="10000"/>
                  </a:srgbClr>
                </a:solidFill>
                <a:latin typeface="华文楷体" panose="02010600040101010101" pitchFamily="2" charset="-122"/>
                <a:ea typeface="华文楷体" panose="02010600040101010101" pitchFamily="2" charset="-122"/>
              </a:rPr>
              <a:t>Bitshares</a:t>
            </a:r>
            <a:r>
              <a:rPr lang="zh-CN" altLang="en-US" sz="2000" dirty="0">
                <a:solidFill>
                  <a:srgbClr val="E9E9E9">
                    <a:lumMod val="10000"/>
                  </a:srgbClr>
                </a:solidFill>
                <a:latin typeface="华文楷体" panose="02010600040101010101" pitchFamily="2" charset="-122"/>
                <a:ea typeface="华文楷体" panose="02010600040101010101" pitchFamily="2" charset="-122"/>
              </a:rPr>
              <a:t>）项目于</a:t>
            </a:r>
            <a:r>
              <a:rPr lang="en-US" altLang="zh-CN" sz="2000" dirty="0">
                <a:solidFill>
                  <a:srgbClr val="E9E9E9">
                    <a:lumMod val="10000"/>
                  </a:srgbClr>
                </a:solidFill>
                <a:latin typeface="华文楷体" panose="02010600040101010101" pitchFamily="2" charset="-122"/>
                <a:ea typeface="华文楷体" panose="02010600040101010101" pitchFamily="2" charset="-122"/>
              </a:rPr>
              <a:t>2013</a:t>
            </a:r>
            <a:r>
              <a:rPr lang="zh-CN" altLang="en-US" sz="2000" dirty="0">
                <a:solidFill>
                  <a:srgbClr val="E9E9E9">
                    <a:lumMod val="10000"/>
                  </a:srgbClr>
                </a:solidFill>
                <a:latin typeface="华文楷体" panose="02010600040101010101" pitchFamily="2" charset="-122"/>
                <a:ea typeface="华文楷体" panose="02010600040101010101" pitchFamily="2" charset="-122"/>
              </a:rPr>
              <a:t>年</a:t>
            </a:r>
            <a:r>
              <a:rPr lang="en-US" altLang="zh-CN" sz="2000" dirty="0">
                <a:solidFill>
                  <a:srgbClr val="E9E9E9">
                    <a:lumMod val="10000"/>
                  </a:srgbClr>
                </a:solidFill>
                <a:latin typeface="华文楷体" panose="02010600040101010101" pitchFamily="2" charset="-122"/>
                <a:ea typeface="华文楷体" panose="02010600040101010101" pitchFamily="2" charset="-122"/>
              </a:rPr>
              <a:t>8</a:t>
            </a:r>
            <a:r>
              <a:rPr lang="zh-CN" altLang="en-US" sz="2000" dirty="0">
                <a:solidFill>
                  <a:srgbClr val="E9E9E9">
                    <a:lumMod val="10000"/>
                  </a:srgbClr>
                </a:solidFill>
                <a:latin typeface="华文楷体" panose="02010600040101010101" pitchFamily="2" charset="-122"/>
                <a:ea typeface="华文楷体" panose="02010600040101010101" pitchFamily="2" charset="-122"/>
              </a:rPr>
              <a:t>月开始启动</a:t>
            </a: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，对</a:t>
            </a:r>
            <a:r>
              <a:rPr lang="zh-CN" altLang="en-US" sz="2000" dirty="0">
                <a:solidFill>
                  <a:srgbClr val="E9E9E9">
                    <a:lumMod val="10000"/>
                  </a:srgbClr>
                </a:solidFill>
                <a:latin typeface="华文楷体" panose="02010600040101010101" pitchFamily="2" charset="-122"/>
                <a:ea typeface="华文楷体" panose="02010600040101010101" pitchFamily="2" charset="-122"/>
              </a:rPr>
              <a:t>区块链做了很多改造，并引入许多新概念和特征，尤其令人眼花缭乱的 </a:t>
            </a:r>
            <a:r>
              <a:rPr lang="en-US" altLang="zh-CN" sz="2000" dirty="0">
                <a:solidFill>
                  <a:srgbClr val="E9E9E9">
                    <a:lumMod val="10000"/>
                  </a:srgbClr>
                </a:solidFill>
                <a:latin typeface="华文楷体" panose="02010600040101010101" pitchFamily="2" charset="-122"/>
                <a:ea typeface="华文楷体" panose="02010600040101010101" pitchFamily="2" charset="-122"/>
              </a:rPr>
              <a:t>Bitshares X</a:t>
            </a:r>
            <a:r>
              <a:rPr lang="zh-CN" altLang="en-US" sz="2000" dirty="0">
                <a:solidFill>
                  <a:srgbClr val="E9E9E9">
                    <a:lumMod val="10000"/>
                  </a:srgbClr>
                </a:solidFill>
                <a:latin typeface="华文楷体" panose="02010600040101010101" pitchFamily="2" charset="-122"/>
                <a:ea typeface="华文楷体" panose="02010600040101010101" pitchFamily="2" charset="-122"/>
              </a:rPr>
              <a:t>、多态数字资产交易平台、资产锚定等新名词，一时令人无比兴奋而又困惑。此时</a:t>
            </a:r>
            <a:r>
              <a:rPr lang="en-US" altLang="zh-CN" sz="2000" dirty="0">
                <a:solidFill>
                  <a:srgbClr val="E9E9E9">
                    <a:lumMod val="10000"/>
                  </a:srgbClr>
                </a:solidFill>
                <a:latin typeface="华文楷体" panose="02010600040101010101" pitchFamily="2" charset="-122"/>
                <a:ea typeface="华文楷体" panose="02010600040101010101" pitchFamily="2" charset="-122"/>
              </a:rPr>
              <a:t>POW</a:t>
            </a:r>
            <a:r>
              <a:rPr lang="zh-CN" altLang="en-US" sz="2000" dirty="0">
                <a:solidFill>
                  <a:srgbClr val="E9E9E9">
                    <a:lumMod val="10000"/>
                  </a:srgbClr>
                </a:solidFill>
                <a:latin typeface="华文楷体" panose="02010600040101010101" pitchFamily="2" charset="-122"/>
                <a:ea typeface="华文楷体" panose="02010600040101010101" pitchFamily="2" charset="-122"/>
              </a:rPr>
              <a:t>和</a:t>
            </a:r>
            <a:r>
              <a:rPr lang="en-US" altLang="zh-CN" sz="2000" dirty="0">
                <a:solidFill>
                  <a:srgbClr val="E9E9E9">
                    <a:lumMod val="10000"/>
                  </a:srgbClr>
                </a:solidFill>
                <a:latin typeface="华文楷体" panose="02010600040101010101" pitchFamily="2" charset="-122"/>
                <a:ea typeface="华文楷体" panose="02010600040101010101" pitchFamily="2" charset="-122"/>
              </a:rPr>
              <a:t>POS</a:t>
            </a:r>
            <a:r>
              <a:rPr lang="zh-CN" altLang="en-US" sz="2000" dirty="0">
                <a:solidFill>
                  <a:srgbClr val="E9E9E9">
                    <a:lumMod val="10000"/>
                  </a:srgbClr>
                </a:solidFill>
                <a:latin typeface="华文楷体" panose="02010600040101010101" pitchFamily="2" charset="-122"/>
                <a:ea typeface="华文楷体" panose="02010600040101010101" pitchFamily="2" charset="-122"/>
              </a:rPr>
              <a:t>都已成功运行许久，彼此优劣已被反复讨论，两大阵营时至今日依然争论不休。按照项目规划，比特股对交易容量和区块速度有极高要求，显然</a:t>
            </a:r>
            <a:r>
              <a:rPr lang="en-US" altLang="zh-CN" sz="2000" dirty="0">
                <a:solidFill>
                  <a:srgbClr val="E9E9E9">
                    <a:lumMod val="10000"/>
                  </a:srgbClr>
                </a:solidFill>
                <a:latin typeface="华文楷体" panose="02010600040101010101" pitchFamily="2" charset="-122"/>
                <a:ea typeface="华文楷体" panose="02010600040101010101" pitchFamily="2" charset="-122"/>
              </a:rPr>
              <a:t>POW</a:t>
            </a:r>
            <a:r>
              <a:rPr lang="zh-CN" altLang="en-US" sz="2000" dirty="0">
                <a:solidFill>
                  <a:srgbClr val="E9E9E9">
                    <a:lumMod val="10000"/>
                  </a:srgbClr>
                </a:solidFill>
                <a:latin typeface="华文楷体" panose="02010600040101010101" pitchFamily="2" charset="-122"/>
                <a:ea typeface="华文楷体" panose="02010600040101010101" pitchFamily="2" charset="-122"/>
              </a:rPr>
              <a:t>或</a:t>
            </a:r>
            <a:r>
              <a:rPr lang="en-US" altLang="zh-CN" sz="2000" dirty="0">
                <a:solidFill>
                  <a:srgbClr val="E9E9E9">
                    <a:lumMod val="10000"/>
                  </a:srgbClr>
                </a:solidFill>
                <a:latin typeface="华文楷体" panose="02010600040101010101" pitchFamily="2" charset="-122"/>
                <a:ea typeface="华文楷体" panose="02010600040101010101" pitchFamily="2" charset="-122"/>
              </a:rPr>
              <a:t>POS</a:t>
            </a:r>
            <a:r>
              <a:rPr lang="zh-CN" altLang="en-US" sz="2000" dirty="0">
                <a:solidFill>
                  <a:srgbClr val="E9E9E9">
                    <a:lumMod val="10000"/>
                  </a:srgbClr>
                </a:solidFill>
                <a:latin typeface="华文楷体" panose="02010600040101010101" pitchFamily="2" charset="-122"/>
                <a:ea typeface="华文楷体" panose="02010600040101010101" pitchFamily="2" charset="-122"/>
              </a:rPr>
              <a:t>都达不到要求，于是比特股发明了一种新的共识机制</a:t>
            </a:r>
            <a:r>
              <a:rPr lang="en-US" altLang="zh-CN" sz="2000" dirty="0">
                <a:solidFill>
                  <a:srgbClr val="E9E9E9">
                    <a:lumMod val="10000"/>
                  </a:srgbClr>
                </a:solidFill>
                <a:latin typeface="华文楷体" panose="02010600040101010101" pitchFamily="2" charset="-122"/>
                <a:ea typeface="华文楷体" panose="02010600040101010101" pitchFamily="2" charset="-122"/>
              </a:rPr>
              <a:t>DPOS</a:t>
            </a:r>
            <a:r>
              <a:rPr lang="zh-CN" altLang="en-US" sz="2000" dirty="0">
                <a:solidFill>
                  <a:srgbClr val="E9E9E9">
                    <a:lumMod val="10000"/>
                  </a:srgbClr>
                </a:solidFill>
                <a:latin typeface="华文楷体" panose="02010600040101010101" pitchFamily="2" charset="-122"/>
                <a:ea typeface="华文楷体" panose="02010600040101010101" pitchFamily="2" charset="-122"/>
              </a:rPr>
              <a:t>，即股份授权股权证明。</a:t>
            </a:r>
            <a:endParaRPr lang="en-US" altLang="zh-CN" sz="2000" dirty="0">
              <a:solidFill>
                <a:srgbClr val="E9E9E9">
                  <a:lumMod val="10000"/>
                </a:srgbClr>
              </a:solidFill>
              <a:latin typeface="华文楷体" panose="02010600040101010101" pitchFamily="2" charset="-122"/>
              <a:ea typeface="华文楷体" panose="02010600040101010101" pitchFamily="2" charset="-122"/>
            </a:endParaRPr>
          </a:p>
          <a:p>
            <a:pPr marL="0" lvl="1">
              <a:lnSpc>
                <a:spcPct val="150000"/>
              </a:lnSpc>
            </a:pPr>
            <a:r>
              <a:rPr lang="en-US" altLang="zh-CN" sz="2000" dirty="0">
                <a:solidFill>
                  <a:srgbClr val="E9E9E9">
                    <a:lumMod val="10000"/>
                  </a:srgbClr>
                </a:solidFill>
                <a:latin typeface="华文楷体" panose="02010600040101010101" pitchFamily="2" charset="-122"/>
                <a:ea typeface="华文楷体" panose="02010600040101010101" pitchFamily="2" charset="-122"/>
              </a:rPr>
              <a:t>        </a:t>
            </a:r>
            <a:endParaRPr lang="zh-CN" altLang="en-US" sz="2000" dirty="0">
              <a:solidFill>
                <a:srgbClr val="E9E9E9">
                  <a:lumMod val="10000"/>
                </a:srgbClr>
              </a:solidFill>
              <a:latin typeface="华文楷体" panose="02010600040101010101" pitchFamily="2" charset="-122"/>
              <a:ea typeface="华文楷体" panose="02010600040101010101" pitchFamily="2" charset="-122"/>
            </a:endParaRPr>
          </a:p>
        </p:txBody>
      </p:sp>
      <p:sp>
        <p:nvSpPr>
          <p:cNvPr id="7" name="文本框 6"/>
          <p:cNvSpPr txBox="1"/>
          <p:nvPr/>
        </p:nvSpPr>
        <p:spPr>
          <a:xfrm>
            <a:off x="163876" y="748114"/>
            <a:ext cx="10184980" cy="584775"/>
          </a:xfrm>
          <a:prstGeom prst="rect">
            <a:avLst/>
          </a:prstGeom>
          <a:noFill/>
        </p:spPr>
        <p:txBody>
          <a:bodyPr wrap="square" rtlCol="0">
            <a:spAutoFit/>
          </a:bodyPr>
          <a:lstStyle/>
          <a:p>
            <a:r>
              <a:rPr lang="en-US" altLang="zh-CN" sz="3200" dirty="0" smtClean="0">
                <a:solidFill>
                  <a:srgbClr val="9B0D14"/>
                </a:solidFill>
                <a:latin typeface="华文中宋" panose="02010600040101010101" pitchFamily="2" charset="-122"/>
                <a:ea typeface="华文中宋" panose="02010600040101010101" pitchFamily="2" charset="-122"/>
              </a:rPr>
              <a:t>DPOS</a:t>
            </a:r>
            <a:r>
              <a:rPr lang="zh-CN" altLang="en-US" sz="3200" dirty="0" smtClean="0">
                <a:solidFill>
                  <a:srgbClr val="9B0D14"/>
                </a:solidFill>
                <a:latin typeface="华文中宋" panose="02010600040101010101" pitchFamily="2" charset="-122"/>
                <a:ea typeface="华文中宋" panose="02010600040101010101" pitchFamily="2" charset="-122"/>
              </a:rPr>
              <a:t>（</a:t>
            </a:r>
            <a:r>
              <a:rPr lang="en-US" altLang="zh-CN" sz="3200" dirty="0"/>
              <a:t>Delegated Proof-Of-Stake</a:t>
            </a:r>
            <a:r>
              <a:rPr lang="zh-CN" altLang="en-US" sz="3200" dirty="0" smtClean="0">
                <a:solidFill>
                  <a:srgbClr val="9B0D14"/>
                </a:solidFill>
                <a:latin typeface="华文中宋" panose="02010600040101010101" pitchFamily="2" charset="-122"/>
                <a:ea typeface="华文中宋" panose="02010600040101010101" pitchFamily="2" charset="-122"/>
              </a:rPr>
              <a:t>）股份授权股份证明</a:t>
            </a:r>
            <a:endParaRPr lang="zh-CN" altLang="en-US" sz="3200" dirty="0">
              <a:solidFill>
                <a:srgbClr val="9B0D14"/>
              </a:solidFill>
              <a:latin typeface="华文中宋" panose="02010600040101010101" pitchFamily="2" charset="-122"/>
              <a:ea typeface="华文中宋" panose="0201060004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22" y="2005637"/>
            <a:ext cx="762000" cy="352425"/>
          </a:xfrm>
          <a:prstGeom prst="rect">
            <a:avLst/>
          </a:prstGeom>
        </p:spPr>
      </p:pic>
      <p:sp>
        <p:nvSpPr>
          <p:cNvPr id="4" name="文本框 3"/>
          <p:cNvSpPr txBox="1"/>
          <p:nvPr/>
        </p:nvSpPr>
        <p:spPr>
          <a:xfrm>
            <a:off x="1521822" y="2012895"/>
            <a:ext cx="1428206" cy="369332"/>
          </a:xfrm>
          <a:prstGeom prst="rect">
            <a:avLst/>
          </a:prstGeom>
          <a:noFill/>
        </p:spPr>
        <p:txBody>
          <a:bodyPr wrap="square" rtlCol="0">
            <a:spAutoFit/>
          </a:bodyPr>
          <a:lstStyle/>
          <a:p>
            <a:r>
              <a:rPr lang="zh-CN" altLang="en-US" b="1" dirty="0" smtClean="0">
                <a:solidFill>
                  <a:schemeClr val="accent1"/>
                </a:solidFill>
              </a:rPr>
              <a:t>背景：</a:t>
            </a:r>
            <a:endParaRPr lang="zh-CN" altLang="en-US" b="1" dirty="0">
              <a:solidFill>
                <a:schemeClr val="accent1"/>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654" y="2062787"/>
            <a:ext cx="314325" cy="295275"/>
          </a:xfrm>
          <a:prstGeom prst="rect">
            <a:avLst/>
          </a:prstGeom>
        </p:spPr>
      </p:pic>
      <p:sp>
        <p:nvSpPr>
          <p:cNvPr id="8" name="文本框 7"/>
          <p:cNvSpPr txBox="1"/>
          <p:nvPr/>
        </p:nvSpPr>
        <p:spPr>
          <a:xfrm>
            <a:off x="8771708" y="1988730"/>
            <a:ext cx="1428206" cy="369332"/>
          </a:xfrm>
          <a:prstGeom prst="rect">
            <a:avLst/>
          </a:prstGeom>
          <a:noFill/>
        </p:spPr>
        <p:txBody>
          <a:bodyPr wrap="square" rtlCol="0">
            <a:spAutoFit/>
          </a:bodyPr>
          <a:lstStyle/>
          <a:p>
            <a:r>
              <a:rPr lang="en-US" altLang="zh-CN" b="1" dirty="0" smtClean="0">
                <a:solidFill>
                  <a:schemeClr val="accent1"/>
                </a:solidFill>
              </a:rPr>
              <a:t>DPOS</a:t>
            </a:r>
            <a:r>
              <a:rPr lang="zh-CN" altLang="en-US" b="1" dirty="0" smtClean="0">
                <a:solidFill>
                  <a:schemeClr val="accent1"/>
                </a:solidFill>
              </a:rPr>
              <a:t>：</a:t>
            </a:r>
            <a:endParaRPr lang="zh-CN" altLang="en-US" b="1" dirty="0">
              <a:solidFill>
                <a:schemeClr val="accent1"/>
              </a:solidFill>
            </a:endParaRPr>
          </a:p>
        </p:txBody>
      </p:sp>
      <p:sp>
        <p:nvSpPr>
          <p:cNvPr id="6" name="文本框 5"/>
          <p:cNvSpPr txBox="1"/>
          <p:nvPr/>
        </p:nvSpPr>
        <p:spPr>
          <a:xfrm>
            <a:off x="8394654" y="2455818"/>
            <a:ext cx="3483837" cy="1477328"/>
          </a:xfrm>
          <a:prstGeom prst="rect">
            <a:avLst/>
          </a:prstGeom>
          <a:noFill/>
        </p:spPr>
        <p:txBody>
          <a:bodyPr wrap="square" rtlCol="0">
            <a:spAutoFit/>
          </a:bodyPr>
          <a:lstStyle/>
          <a:p>
            <a:r>
              <a:rPr lang="en-US" altLang="zh-CN" dirty="0"/>
              <a:t>DPos</a:t>
            </a:r>
            <a:r>
              <a:rPr lang="zh-CN" altLang="zh-CN" dirty="0"/>
              <a:t>股份授权证明机制，类似于董事会投票，持币者投出一定数量的节点，代理他们进行验证和记账。</a:t>
            </a:r>
          </a:p>
          <a:p>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9120" y="1280795"/>
            <a:ext cx="4551680" cy="5169535"/>
          </a:xfrm>
          <a:prstGeom prst="rect">
            <a:avLst/>
          </a:prstGeom>
        </p:spPr>
        <p:txBody>
          <a:bodyPr wrap="square">
            <a:spAutoFit/>
          </a:bodyPr>
          <a:lstStyle/>
          <a:p>
            <a:pPr marL="0" lvl="1">
              <a:lnSpc>
                <a:spcPct val="150000"/>
              </a:lnSpc>
            </a:pPr>
            <a:r>
              <a:rPr lang="en-US" altLang="zh-CN" sz="2000" dirty="0">
                <a:solidFill>
                  <a:srgbClr val="E9E9E9">
                    <a:lumMod val="10000"/>
                  </a:srgbClr>
                </a:solidFill>
                <a:latin typeface="华文楷体" panose="02010600040101010101" pitchFamily="2" charset="-122"/>
                <a:ea typeface="华文楷体" panose="02010600040101010101" pitchFamily="2" charset="-122"/>
              </a:rPr>
              <a:t>   DPOS</a:t>
            </a:r>
            <a:r>
              <a:rPr lang="zh-CN" altLang="en-US" sz="2000" dirty="0">
                <a:solidFill>
                  <a:srgbClr val="E9E9E9">
                    <a:lumMod val="10000"/>
                  </a:srgbClr>
                </a:solidFill>
                <a:latin typeface="华文楷体" panose="02010600040101010101" pitchFamily="2" charset="-122"/>
                <a:ea typeface="华文楷体" panose="02010600040101010101" pitchFamily="2" charset="-122"/>
              </a:rPr>
              <a:t>是 </a:t>
            </a:r>
            <a:r>
              <a:rPr lang="en-US" altLang="zh-CN" sz="2000" dirty="0" err="1">
                <a:solidFill>
                  <a:srgbClr val="E9E9E9">
                    <a:lumMod val="10000"/>
                  </a:srgbClr>
                </a:solidFill>
                <a:latin typeface="华文楷体" panose="02010600040101010101" pitchFamily="2" charset="-122"/>
                <a:ea typeface="华文楷体" panose="02010600040101010101" pitchFamily="2" charset="-122"/>
              </a:rPr>
              <a:t>PoS</a:t>
            </a:r>
            <a:r>
              <a:rPr lang="en-US" altLang="zh-CN" sz="2000" dirty="0">
                <a:solidFill>
                  <a:srgbClr val="E9E9E9">
                    <a:lumMod val="10000"/>
                  </a:srgbClr>
                </a:solidFill>
                <a:latin typeface="华文楷体" panose="02010600040101010101" pitchFamily="2" charset="-122"/>
                <a:ea typeface="华文楷体" panose="02010600040101010101" pitchFamily="2" charset="-122"/>
              </a:rPr>
              <a:t> </a:t>
            </a:r>
            <a:r>
              <a:rPr lang="zh-CN" altLang="en-US" sz="2000" dirty="0">
                <a:solidFill>
                  <a:srgbClr val="E9E9E9">
                    <a:lumMod val="10000"/>
                  </a:srgbClr>
                </a:solidFill>
                <a:latin typeface="华文楷体" panose="02010600040101010101" pitchFamily="2" charset="-122"/>
                <a:ea typeface="华文楷体" panose="02010600040101010101" pitchFamily="2" charset="-122"/>
              </a:rPr>
              <a:t>的进化方案，在常规 </a:t>
            </a:r>
            <a:r>
              <a:rPr lang="en-US" altLang="zh-CN" sz="2000" dirty="0">
                <a:solidFill>
                  <a:srgbClr val="E9E9E9">
                    <a:lumMod val="10000"/>
                  </a:srgbClr>
                </a:solidFill>
                <a:latin typeface="华文楷体" panose="02010600040101010101" pitchFamily="2" charset="-122"/>
                <a:ea typeface="华文楷体" panose="02010600040101010101" pitchFamily="2" charset="-122"/>
              </a:rPr>
              <a:t>PoW </a:t>
            </a:r>
            <a:r>
              <a:rPr lang="zh-CN" altLang="en-US" sz="2000" dirty="0">
                <a:solidFill>
                  <a:srgbClr val="E9E9E9">
                    <a:lumMod val="10000"/>
                  </a:srgbClr>
                </a:solidFill>
                <a:latin typeface="华文楷体" panose="02010600040101010101" pitchFamily="2" charset="-122"/>
                <a:ea typeface="华文楷体" panose="02010600040101010101" pitchFamily="2" charset="-122"/>
              </a:rPr>
              <a:t>和 </a:t>
            </a:r>
            <a:r>
              <a:rPr lang="en-US" altLang="zh-CN" sz="2000" dirty="0" err="1">
                <a:solidFill>
                  <a:srgbClr val="E9E9E9">
                    <a:lumMod val="10000"/>
                  </a:srgbClr>
                </a:solidFill>
                <a:latin typeface="华文楷体" panose="02010600040101010101" pitchFamily="2" charset="-122"/>
                <a:ea typeface="华文楷体" panose="02010600040101010101" pitchFamily="2" charset="-122"/>
              </a:rPr>
              <a:t>PoS</a:t>
            </a:r>
            <a:r>
              <a:rPr lang="en-US" altLang="zh-CN" sz="2000" dirty="0">
                <a:solidFill>
                  <a:srgbClr val="E9E9E9">
                    <a:lumMod val="10000"/>
                  </a:srgbClr>
                </a:solidFill>
                <a:latin typeface="华文楷体" panose="02010600040101010101" pitchFamily="2" charset="-122"/>
                <a:ea typeface="华文楷体" panose="02010600040101010101" pitchFamily="2" charset="-122"/>
              </a:rPr>
              <a:t> </a:t>
            </a:r>
            <a:r>
              <a:rPr lang="zh-CN" altLang="en-US" sz="2000" dirty="0">
                <a:solidFill>
                  <a:srgbClr val="E9E9E9">
                    <a:lumMod val="10000"/>
                  </a:srgbClr>
                </a:solidFill>
                <a:latin typeface="华文楷体" panose="02010600040101010101" pitchFamily="2" charset="-122"/>
                <a:ea typeface="华文楷体" panose="02010600040101010101" pitchFamily="2" charset="-122"/>
              </a:rPr>
              <a:t>中，一大影响效率之处在于任何一个新加入的 </a:t>
            </a:r>
            <a:r>
              <a:rPr lang="en-US" altLang="zh-CN" sz="2000" dirty="0">
                <a:solidFill>
                  <a:srgbClr val="E9E9E9">
                    <a:lumMod val="10000"/>
                  </a:srgbClr>
                </a:solidFill>
                <a:latin typeface="华文楷体" panose="02010600040101010101" pitchFamily="2" charset="-122"/>
                <a:ea typeface="华文楷体" panose="02010600040101010101" pitchFamily="2" charset="-122"/>
              </a:rPr>
              <a:t>Block</a:t>
            </a:r>
            <a:r>
              <a:rPr lang="zh-CN" altLang="en-US" sz="2000" dirty="0">
                <a:solidFill>
                  <a:srgbClr val="E9E9E9">
                    <a:lumMod val="10000"/>
                  </a:srgbClr>
                </a:solidFill>
                <a:latin typeface="华文楷体" panose="02010600040101010101" pitchFamily="2" charset="-122"/>
                <a:ea typeface="华文楷体" panose="02010600040101010101" pitchFamily="2" charset="-122"/>
              </a:rPr>
              <a:t>，都需要被整个网络所有节点做确认</a:t>
            </a: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a:t>
            </a:r>
            <a:endParaRPr lang="en-US" altLang="zh-CN" sz="2000" dirty="0" smtClean="0">
              <a:solidFill>
                <a:srgbClr val="E9E9E9">
                  <a:lumMod val="10000"/>
                </a:srgbClr>
              </a:solidFill>
              <a:latin typeface="华文楷体" panose="02010600040101010101" pitchFamily="2" charset="-122"/>
              <a:ea typeface="华文楷体" panose="02010600040101010101" pitchFamily="2" charset="-122"/>
            </a:endParaRPr>
          </a:p>
          <a:p>
            <a:pPr marL="0" lvl="1">
              <a:lnSpc>
                <a:spcPct val="150000"/>
              </a:lnSpc>
            </a:pPr>
            <a:r>
              <a:rPr lang="en-US" altLang="zh-CN" sz="2000" b="1" dirty="0" err="1" smtClean="0">
                <a:solidFill>
                  <a:srgbClr val="E9E9E9">
                    <a:lumMod val="10000"/>
                  </a:srgbClr>
                </a:solidFill>
                <a:latin typeface="华文楷体" panose="02010600040101010101" pitchFamily="2" charset="-122"/>
                <a:ea typeface="华文楷体" panose="02010600040101010101" pitchFamily="2" charset="-122"/>
              </a:rPr>
              <a:t>   DPoS</a:t>
            </a:r>
            <a:r>
              <a:rPr lang="en-US" altLang="zh-CN" sz="2000" b="1" dirty="0" smtClean="0">
                <a:solidFill>
                  <a:srgbClr val="E9E9E9">
                    <a:lumMod val="10000"/>
                  </a:srgbClr>
                </a:solidFill>
                <a:latin typeface="华文楷体" panose="02010600040101010101" pitchFamily="2" charset="-122"/>
                <a:ea typeface="华文楷体" panose="02010600040101010101" pitchFamily="2" charset="-122"/>
              </a:rPr>
              <a:t> </a:t>
            </a:r>
            <a:r>
              <a:rPr lang="zh-CN" altLang="en-US" sz="2000" b="1" dirty="0">
                <a:solidFill>
                  <a:srgbClr val="E9E9E9">
                    <a:lumMod val="10000"/>
                  </a:srgbClr>
                </a:solidFill>
                <a:latin typeface="华文楷体" panose="02010600040101010101" pitchFamily="2" charset="-122"/>
                <a:ea typeface="华文楷体" panose="02010600040101010101" pitchFamily="2" charset="-122"/>
              </a:rPr>
              <a:t>优化方案在于：通过不同的策略，不定时的选中一小群节点，这一小群节点做新区块的创建，验证，签名和相互监督，这样就大幅度的减少了区块创建和确认所需要消耗的时间和算力成本。</a:t>
            </a:r>
            <a:endParaRPr lang="en-US" altLang="zh-CN" sz="2000" b="1" dirty="0">
              <a:solidFill>
                <a:srgbClr val="E9E9E9">
                  <a:lumMod val="10000"/>
                </a:srgbClr>
              </a:solidFill>
              <a:latin typeface="华文楷体" panose="02010600040101010101" pitchFamily="2" charset="-122"/>
              <a:ea typeface="华文楷体" panose="02010600040101010101" pitchFamily="2" charset="-122"/>
            </a:endParaRPr>
          </a:p>
          <a:p>
            <a:pPr>
              <a:lnSpc>
                <a:spcPct val="150000"/>
              </a:lnSpc>
            </a:pPr>
            <a:endParaRPr lang="en-US" altLang="zh-CN" sz="2000" dirty="0">
              <a:solidFill>
                <a:srgbClr val="E9E9E9">
                  <a:lumMod val="10000"/>
                </a:srgbClr>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5717540" y="1591945"/>
            <a:ext cx="6081395" cy="337629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0895" y="982980"/>
            <a:ext cx="10230485" cy="4892675"/>
          </a:xfrm>
          <a:prstGeom prst="rect">
            <a:avLst/>
          </a:prstGeom>
          <a:noFill/>
        </p:spPr>
        <p:txBody>
          <a:bodyPr wrap="square" rtlCol="0">
            <a:spAutoFit/>
          </a:bodyPr>
          <a:lstStyle/>
          <a:p>
            <a:r>
              <a:rPr lang="en-US" altLang="zh-CN" sz="2400">
                <a:solidFill>
                  <a:schemeClr val="tx1"/>
                </a:solidFill>
                <a:latin typeface="仿宋" panose="02010609060101010101" charset="-122"/>
                <a:ea typeface="仿宋" panose="02010609060101010101" charset="-122"/>
                <a:cs typeface="仿宋" panose="02010609060101010101" charset="-122"/>
              </a:rPr>
              <a:t>DPOS</a:t>
            </a:r>
            <a:r>
              <a:rPr lang="zh-CN" altLang="en-US" sz="2400">
                <a:solidFill>
                  <a:schemeClr val="tx1"/>
                </a:solidFill>
                <a:latin typeface="仿宋" panose="02010609060101010101" charset="-122"/>
                <a:ea typeface="仿宋" panose="02010609060101010101" charset="-122"/>
                <a:cs typeface="仿宋" panose="02010609060101010101" charset="-122"/>
              </a:rPr>
              <a:t>机制涉及如下几个问题：</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marL="342900" indent="-342900">
              <a:buFont typeface="+mj-lt"/>
              <a:buAutoNum type="arabicPeriod"/>
            </a:pPr>
            <a:r>
              <a:rPr lang="zh-CN" altLang="en-US" b="1">
                <a:solidFill>
                  <a:schemeClr val="accent1"/>
                </a:solidFill>
                <a:latin typeface="仿宋" panose="02010609060101010101" charset="-122"/>
                <a:ea typeface="仿宋" panose="02010609060101010101" charset="-122"/>
                <a:cs typeface="仿宋" panose="02010609060101010101" charset="-122"/>
              </a:rPr>
              <a:t>  持有股票</a:t>
            </a:r>
          </a:p>
          <a:p>
            <a:pPr indent="0">
              <a:buFont typeface="+mj-lt"/>
              <a:buNone/>
            </a:pPr>
            <a:r>
              <a:rPr lang="zh-CN" altLang="en-US">
                <a:solidFill>
                  <a:schemeClr val="accent1"/>
                </a:solidFill>
                <a:latin typeface="仿宋" panose="02010609060101010101" charset="-122"/>
                <a:ea typeface="仿宋" panose="02010609060101010101" charset="-122"/>
                <a:cs typeface="仿宋" panose="02010609060101010101" charset="-122"/>
              </a:rPr>
              <a:t>      直接在交易平台上购买比特股即可</a:t>
            </a:r>
          </a:p>
          <a:p>
            <a:pPr indent="0">
              <a:buFont typeface="+mj-lt"/>
              <a:buNone/>
            </a:pPr>
            <a:r>
              <a:rPr lang="zh-CN" altLang="en-US" b="1">
                <a:solidFill>
                  <a:schemeClr val="accent1"/>
                </a:solidFill>
                <a:latin typeface="仿宋" panose="02010609060101010101" charset="-122"/>
                <a:ea typeface="仿宋" panose="02010609060101010101" charset="-122"/>
                <a:cs typeface="仿宋" panose="02010609060101010101" charset="-122"/>
              </a:rPr>
              <a:t>2.   成为代表</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indent="0">
              <a:buFont typeface="+mj-lt"/>
              <a:buNone/>
            </a:pPr>
            <a:r>
              <a:rPr lang="zh-CN" altLang="en-US">
                <a:solidFill>
                  <a:schemeClr val="accent1"/>
                </a:solidFill>
                <a:latin typeface="仿宋" panose="02010609060101010101" charset="-122"/>
                <a:ea typeface="仿宋" panose="02010609060101010101" charset="-122"/>
                <a:cs typeface="仿宋" panose="02010609060101010101" charset="-122"/>
              </a:rPr>
              <a:t>      成为一名代表，你必须在网络上注册你的公钥，分配到一个</a:t>
            </a:r>
            <a:r>
              <a:rPr lang="en-US" altLang="zh-CN">
                <a:solidFill>
                  <a:schemeClr val="accent1"/>
                </a:solidFill>
                <a:latin typeface="仿宋" panose="02010609060101010101" charset="-122"/>
                <a:ea typeface="仿宋" panose="02010609060101010101" charset="-122"/>
                <a:cs typeface="仿宋" panose="02010609060101010101" charset="-122"/>
              </a:rPr>
              <a:t>32</a:t>
            </a:r>
            <a:r>
              <a:rPr lang="zh-CN" altLang="en-US">
                <a:solidFill>
                  <a:schemeClr val="accent1"/>
                </a:solidFill>
                <a:latin typeface="仿宋" panose="02010609060101010101" charset="-122"/>
                <a:ea typeface="仿宋" panose="02010609060101010101" charset="-122"/>
                <a:cs typeface="仿宋" panose="02010609060101010101" charset="-122"/>
              </a:rPr>
              <a:t>位的特有标识符</a:t>
            </a:r>
          </a:p>
          <a:p>
            <a:pPr indent="0">
              <a:buFont typeface="+mj-lt"/>
              <a:buNone/>
            </a:pPr>
            <a:r>
              <a:rPr lang="zh-CN" altLang="en-US" b="1">
                <a:solidFill>
                  <a:schemeClr val="accent1"/>
                </a:solidFill>
                <a:latin typeface="仿宋" panose="02010609060101010101" charset="-122"/>
                <a:ea typeface="仿宋" panose="02010609060101010101" charset="-122"/>
                <a:cs typeface="仿宋" panose="02010609060101010101" charset="-122"/>
              </a:rPr>
              <a:t>3.   授权选票</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indent="0">
              <a:buFont typeface="+mj-lt"/>
              <a:buNone/>
            </a:pPr>
            <a:r>
              <a:rPr lang="zh-CN" altLang="en-US">
                <a:solidFill>
                  <a:schemeClr val="accent1"/>
                </a:solidFill>
                <a:latin typeface="仿宋" panose="02010609060101010101" charset="-122"/>
                <a:ea typeface="仿宋" panose="02010609060101010101" charset="-122"/>
                <a:cs typeface="仿宋" panose="02010609060101010101" charset="-122"/>
              </a:rPr>
              <a:t>      每个钱包有一个参数设置窗口，在该窗口里用户可以选择一个或更多的代表，并将其分级</a:t>
            </a:r>
          </a:p>
          <a:p>
            <a:pPr indent="0">
              <a:buFont typeface="+mj-lt"/>
              <a:buNone/>
            </a:pPr>
            <a:r>
              <a:rPr lang="zh-CN" altLang="en-US">
                <a:solidFill>
                  <a:schemeClr val="accent1"/>
                </a:solidFill>
                <a:latin typeface="仿宋" panose="02010609060101010101" charset="-122"/>
                <a:ea typeface="仿宋" panose="02010609060101010101" charset="-122"/>
                <a:cs typeface="仿宋" panose="02010609060101010101" charset="-122"/>
              </a:rPr>
              <a:t>      一般情况下，用户不会创建特别以投票为目的的交易，因为那将耗费他们一笔交易费</a:t>
            </a:r>
          </a:p>
          <a:p>
            <a:pPr indent="0">
              <a:buFont typeface="+mj-lt"/>
              <a:buNone/>
            </a:pPr>
            <a:r>
              <a:rPr lang="zh-CN" altLang="en-US" b="1">
                <a:solidFill>
                  <a:schemeClr val="accent1"/>
                </a:solidFill>
                <a:latin typeface="仿宋" panose="02010609060101010101" charset="-122"/>
                <a:ea typeface="仿宋" panose="02010609060101010101" charset="-122"/>
                <a:cs typeface="仿宋" panose="02010609060101010101" charset="-122"/>
              </a:rPr>
              <a:t>4.   保持代表诚实</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indent="0">
              <a:buFont typeface="+mj-lt"/>
              <a:buNone/>
            </a:pPr>
            <a:r>
              <a:rPr lang="zh-CN" altLang="en-US">
                <a:solidFill>
                  <a:schemeClr val="accent1"/>
                </a:solidFill>
                <a:latin typeface="仿宋" panose="02010609060101010101" charset="-122"/>
                <a:ea typeface="仿宋" panose="02010609060101010101" charset="-122"/>
                <a:cs typeface="仿宋" panose="02010609060101010101" charset="-122"/>
              </a:rPr>
              <a:t>      每个钱包将显示一个状态指示器，让用户知道他们的代表表现如何</a:t>
            </a:r>
          </a:p>
          <a:p>
            <a:pPr indent="0">
              <a:buFont typeface="+mj-lt"/>
              <a:buNone/>
            </a:pPr>
            <a:r>
              <a:rPr lang="zh-CN" altLang="en-US" b="1">
                <a:solidFill>
                  <a:schemeClr val="accent1"/>
                </a:solidFill>
                <a:latin typeface="仿宋" panose="02010609060101010101" charset="-122"/>
                <a:ea typeface="仿宋" panose="02010609060101010101" charset="-122"/>
                <a:cs typeface="仿宋" panose="02010609060101010101" charset="-122"/>
              </a:rPr>
              <a:t>5.   抵抗攻击</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indent="0">
              <a:buFont typeface="+mj-lt"/>
              <a:buNone/>
            </a:pPr>
            <a:r>
              <a:rPr lang="zh-CN" altLang="en-US">
                <a:solidFill>
                  <a:schemeClr val="accent1"/>
                </a:solidFill>
                <a:latin typeface="仿宋" panose="02010609060101010101" charset="-122"/>
                <a:ea typeface="仿宋" panose="02010609060101010101" charset="-122"/>
                <a:cs typeface="仿宋" panose="02010609060101010101" charset="-122"/>
              </a:rPr>
              <a:t>     在抵抗攻击上，因为前</a:t>
            </a:r>
            <a:r>
              <a:rPr lang="en-US" altLang="zh-CN">
                <a:solidFill>
                  <a:schemeClr val="accent1"/>
                </a:solidFill>
                <a:latin typeface="仿宋" panose="02010609060101010101" charset="-122"/>
                <a:ea typeface="仿宋" panose="02010609060101010101" charset="-122"/>
                <a:cs typeface="仿宋" panose="02010609060101010101" charset="-122"/>
              </a:rPr>
              <a:t>100</a:t>
            </a:r>
            <a:r>
              <a:rPr lang="zh-CN" altLang="en-US">
                <a:solidFill>
                  <a:schemeClr val="accent1"/>
                </a:solidFill>
                <a:latin typeface="仿宋" panose="02010609060101010101" charset="-122"/>
                <a:ea typeface="仿宋" panose="02010609060101010101" charset="-122"/>
                <a:cs typeface="仿宋" panose="02010609060101010101" charset="-122"/>
              </a:rPr>
              <a:t>名代表所获得的权利权是相同的，每名代表都有一份相等的投票权，并且，如果当前记账节点不记账则由下一个记账人记账，因此无法通过获得超过</a:t>
            </a:r>
            <a:r>
              <a:rPr lang="en-US" altLang="zh-CN">
                <a:solidFill>
                  <a:schemeClr val="accent1"/>
                </a:solidFill>
                <a:latin typeface="仿宋" panose="02010609060101010101" charset="-122"/>
                <a:ea typeface="仿宋" panose="02010609060101010101" charset="-122"/>
                <a:cs typeface="仿宋" panose="02010609060101010101" charset="-122"/>
              </a:rPr>
              <a:t>1%</a:t>
            </a:r>
            <a:r>
              <a:rPr lang="zh-CN" altLang="en-US">
                <a:solidFill>
                  <a:schemeClr val="accent1"/>
                </a:solidFill>
                <a:latin typeface="仿宋" panose="02010609060101010101" charset="-122"/>
                <a:ea typeface="仿宋" panose="02010609060101010101" charset="-122"/>
                <a:cs typeface="仿宋" panose="02010609060101010101" charset="-122"/>
              </a:rPr>
              <a:t>的选票而将权力集中到一个单一代表上，毕竟同时收买</a:t>
            </a:r>
            <a:r>
              <a:rPr lang="en-US" altLang="zh-CN">
                <a:solidFill>
                  <a:schemeClr val="accent1"/>
                </a:solidFill>
                <a:latin typeface="仿宋" panose="02010609060101010101" charset="-122"/>
                <a:ea typeface="仿宋" panose="02010609060101010101" charset="-122"/>
                <a:cs typeface="仿宋" panose="02010609060101010101" charset="-122"/>
              </a:rPr>
              <a:t>100</a:t>
            </a:r>
            <a:r>
              <a:rPr lang="zh-CN" altLang="en-US">
                <a:solidFill>
                  <a:schemeClr val="accent1"/>
                </a:solidFill>
                <a:latin typeface="仿宋" panose="02010609060101010101" charset="-122"/>
                <a:ea typeface="仿宋" panose="02010609060101010101" charset="-122"/>
                <a:cs typeface="仿宋" panose="02010609060101010101" charset="-122"/>
              </a:rPr>
              <a:t>给代表的难度很大</a:t>
            </a:r>
          </a:p>
          <a:p>
            <a:pPr indent="0">
              <a:buFont typeface="+mj-lt"/>
              <a:buNone/>
            </a:pPr>
            <a:r>
              <a:rPr lang="zh-CN" altLang="en-US" b="1">
                <a:solidFill>
                  <a:schemeClr val="accent1"/>
                </a:solidFill>
                <a:latin typeface="仿宋" panose="02010609060101010101" charset="-122"/>
                <a:ea typeface="仿宋" panose="02010609060101010101" charset="-122"/>
                <a:cs typeface="仿宋" panose="02010609060101010101" charset="-122"/>
              </a:rPr>
              <a:t>6.   代表竞选</a:t>
            </a:r>
            <a:endParaRPr lang="zh-CN" altLang="en-US">
              <a:solidFill>
                <a:schemeClr val="accent1"/>
              </a:solidFill>
              <a:latin typeface="仿宋" panose="02010609060101010101" charset="-122"/>
              <a:ea typeface="仿宋" panose="02010609060101010101" charset="-122"/>
              <a:cs typeface="仿宋" panose="02010609060101010101" charset="-122"/>
            </a:endParaRPr>
          </a:p>
          <a:p>
            <a:pPr indent="0">
              <a:buFont typeface="+mj-lt"/>
              <a:buNone/>
            </a:pPr>
            <a:r>
              <a:rPr lang="zh-CN" altLang="en-US">
                <a:solidFill>
                  <a:schemeClr val="accent1"/>
                </a:solidFill>
                <a:latin typeface="仿宋" panose="02010609060101010101" charset="-122"/>
                <a:ea typeface="仿宋" panose="02010609060101010101" charset="-122"/>
                <a:cs typeface="仿宋" panose="02010609060101010101" charset="-122"/>
              </a:rPr>
              <a:t>     选出的代表拥有提出改变网络参数的特权，包括交易费用、区块大小、见证人费用和区块区间</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indent="0">
              <a:buFont typeface="+mj-lt"/>
              <a:buNone/>
            </a:pPr>
            <a:endParaRPr lang="zh-CN" altLang="en-US">
              <a:solidFill>
                <a:schemeClr val="accen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0895" y="1032510"/>
            <a:ext cx="10230485" cy="2814955"/>
          </a:xfrm>
          <a:prstGeom prst="rect">
            <a:avLst/>
          </a:prstGeom>
          <a:noFill/>
        </p:spPr>
        <p:txBody>
          <a:bodyPr wrap="square" rtlCol="0">
            <a:spAutoFit/>
          </a:bodyPr>
          <a:lstStyle/>
          <a:p>
            <a:r>
              <a:rPr lang="en-US" altLang="zh-CN" sz="2400">
                <a:solidFill>
                  <a:schemeClr val="tx1"/>
                </a:solidFill>
                <a:latin typeface="仿宋" panose="02010609060101010101" charset="-122"/>
                <a:ea typeface="仿宋" panose="02010609060101010101" charset="-122"/>
                <a:cs typeface="仿宋" panose="02010609060101010101" charset="-122"/>
              </a:rPr>
              <a:t>DPOS</a:t>
            </a:r>
            <a:r>
              <a:rPr lang="zh-CN" altLang="en-US" sz="2400">
                <a:solidFill>
                  <a:schemeClr val="tx1"/>
                </a:solidFill>
                <a:latin typeface="仿宋" panose="02010609060101010101" charset="-122"/>
                <a:ea typeface="仿宋" panose="02010609060101010101" charset="-122"/>
                <a:cs typeface="仿宋" panose="02010609060101010101" charset="-122"/>
              </a:rPr>
              <a:t>机制遵从如下几条基本原则：</a:t>
            </a:r>
            <a:endParaRPr lang="zh-CN" altLang="en-US" b="1">
              <a:solidFill>
                <a:schemeClr val="accent1"/>
              </a:solidFill>
              <a:latin typeface="仿宋" panose="02010609060101010101" charset="-122"/>
              <a:ea typeface="仿宋" panose="02010609060101010101" charset="-122"/>
              <a:cs typeface="仿宋" panose="02010609060101010101" charset="-122"/>
            </a:endParaRPr>
          </a:p>
          <a:p>
            <a:pPr marL="342900" indent="-342900" fontAlgn="auto">
              <a:lnSpc>
                <a:spcPct val="150000"/>
              </a:lnSpc>
              <a:buFont typeface="+mj-lt"/>
              <a:buAutoNum type="arabicPeriod"/>
            </a:pPr>
            <a:r>
              <a:rPr lang="zh-CN" altLang="en-US" b="1">
                <a:solidFill>
                  <a:schemeClr val="accent1"/>
                </a:solidFill>
                <a:latin typeface="仿宋" panose="02010609060101010101" charset="-122"/>
                <a:ea typeface="仿宋" panose="02010609060101010101" charset="-122"/>
                <a:cs typeface="仿宋" panose="02010609060101010101" charset="-122"/>
              </a:rPr>
              <a:t>持股人依据所持股份行使表决权，而不是依赖挖矿竞争记账权</a:t>
            </a:r>
          </a:p>
          <a:p>
            <a:pPr marL="342900" indent="-342900" fontAlgn="auto">
              <a:lnSpc>
                <a:spcPct val="150000"/>
              </a:lnSpc>
              <a:buFont typeface="+mj-lt"/>
              <a:buAutoNum type="arabicPeriod"/>
            </a:pPr>
            <a:r>
              <a:rPr lang="zh-CN" altLang="en-US" b="1">
                <a:solidFill>
                  <a:schemeClr val="accent1"/>
                </a:solidFill>
                <a:latin typeface="仿宋" panose="02010609060101010101" charset="-122"/>
                <a:ea typeface="仿宋" panose="02010609060101010101" charset="-122"/>
                <a:cs typeface="仿宋" panose="02010609060101010101" charset="-122"/>
              </a:rPr>
              <a:t>最大化持股人的盈利</a:t>
            </a:r>
          </a:p>
          <a:p>
            <a:pPr marL="342900" indent="-342900" fontAlgn="auto">
              <a:lnSpc>
                <a:spcPct val="150000"/>
              </a:lnSpc>
              <a:buFont typeface="+mj-lt"/>
              <a:buAutoNum type="arabicPeriod"/>
            </a:pPr>
            <a:r>
              <a:rPr lang="zh-CN" altLang="en-US" b="1">
                <a:solidFill>
                  <a:schemeClr val="accent1"/>
                </a:solidFill>
                <a:latin typeface="仿宋" panose="02010609060101010101" charset="-122"/>
                <a:ea typeface="仿宋" panose="02010609060101010101" charset="-122"/>
                <a:cs typeface="仿宋" panose="02010609060101010101" charset="-122"/>
              </a:rPr>
              <a:t>最小化维护网络安全的费用</a:t>
            </a:r>
          </a:p>
          <a:p>
            <a:pPr marL="342900" indent="-342900" fontAlgn="auto">
              <a:lnSpc>
                <a:spcPct val="150000"/>
              </a:lnSpc>
              <a:buFont typeface="+mj-lt"/>
              <a:buAutoNum type="arabicPeriod"/>
            </a:pPr>
            <a:r>
              <a:rPr lang="zh-CN" altLang="en-US" b="1">
                <a:solidFill>
                  <a:schemeClr val="accent1"/>
                </a:solidFill>
                <a:latin typeface="仿宋" panose="02010609060101010101" charset="-122"/>
                <a:ea typeface="仿宋" panose="02010609060101010101" charset="-122"/>
                <a:cs typeface="仿宋" panose="02010609060101010101" charset="-122"/>
              </a:rPr>
              <a:t>最大化网络的效能</a:t>
            </a:r>
          </a:p>
          <a:p>
            <a:pPr marL="342900" indent="-342900" fontAlgn="auto">
              <a:lnSpc>
                <a:spcPct val="150000"/>
              </a:lnSpc>
              <a:buFont typeface="+mj-lt"/>
              <a:buAutoNum type="arabicPeriod"/>
            </a:pPr>
            <a:r>
              <a:rPr lang="zh-CN" altLang="en-US" b="1">
                <a:solidFill>
                  <a:schemeClr val="accent1"/>
                </a:solidFill>
                <a:latin typeface="仿宋" panose="02010609060101010101" charset="-122"/>
                <a:ea typeface="仿宋" panose="02010609060101010101" charset="-122"/>
                <a:cs typeface="仿宋" panose="02010609060101010101" charset="-122"/>
              </a:rPr>
              <a:t>最小化运行网络的成本（带宽、</a:t>
            </a:r>
            <a:r>
              <a:rPr lang="en-US" altLang="zh-CN" b="1">
                <a:solidFill>
                  <a:schemeClr val="accent1"/>
                </a:solidFill>
                <a:latin typeface="仿宋" panose="02010609060101010101" charset="-122"/>
                <a:ea typeface="仿宋" panose="02010609060101010101" charset="-122"/>
                <a:cs typeface="仿宋" panose="02010609060101010101" charset="-122"/>
              </a:rPr>
              <a:t>CPU</a:t>
            </a:r>
            <a:r>
              <a:rPr lang="zh-CN" altLang="en-US" b="1">
                <a:solidFill>
                  <a:schemeClr val="accent1"/>
                </a:solidFill>
                <a:latin typeface="仿宋" panose="02010609060101010101" charset="-122"/>
                <a:ea typeface="仿宋" panose="02010609060101010101" charset="-122"/>
                <a:cs typeface="仿宋" panose="02010609060101010101" charset="-122"/>
              </a:rPr>
              <a:t>等）</a:t>
            </a:r>
          </a:p>
          <a:p>
            <a:pPr indent="0">
              <a:buFont typeface="+mj-lt"/>
              <a:buNone/>
            </a:pPr>
            <a:endParaRPr lang="zh-CN" altLang="en-US">
              <a:solidFill>
                <a:schemeClr val="accen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7655" y="796645"/>
            <a:ext cx="5500254" cy="523220"/>
          </a:xfrm>
          <a:prstGeom prst="rect">
            <a:avLst/>
          </a:prstGeom>
          <a:noFill/>
        </p:spPr>
        <p:txBody>
          <a:bodyPr wrap="square" rtlCol="0">
            <a:spAutoFit/>
          </a:bodyPr>
          <a:lstStyle/>
          <a:p>
            <a:r>
              <a:rPr lang="en-US" altLang="zh-CN" sz="2800" dirty="0" smtClean="0">
                <a:solidFill>
                  <a:srgbClr val="9B0D14"/>
                </a:solidFill>
                <a:latin typeface="华文中宋" panose="02010600040101010101" pitchFamily="2" charset="-122"/>
                <a:ea typeface="华文中宋" panose="02010600040101010101" pitchFamily="2" charset="-122"/>
              </a:rPr>
              <a:t>DPOS</a:t>
            </a:r>
            <a:r>
              <a:rPr lang="zh-CN" altLang="en-US" sz="2800" dirty="0" smtClean="0">
                <a:solidFill>
                  <a:srgbClr val="9B0D14"/>
                </a:solidFill>
                <a:latin typeface="华文中宋" panose="02010600040101010101" pitchFamily="2" charset="-122"/>
                <a:ea typeface="华文中宋" panose="02010600040101010101" pitchFamily="2" charset="-122"/>
              </a:rPr>
              <a:t>的优缺点</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4" name="矩形 3"/>
          <p:cNvSpPr/>
          <p:nvPr/>
        </p:nvSpPr>
        <p:spPr>
          <a:xfrm>
            <a:off x="236742" y="1143166"/>
            <a:ext cx="11693590" cy="5909310"/>
          </a:xfrm>
          <a:prstGeom prst="rect">
            <a:avLst/>
          </a:prstGeom>
        </p:spPr>
        <p:txBody>
          <a:bodyPr wrap="square">
            <a:spAutoFit/>
          </a:bodyPr>
          <a:lstStyle/>
          <a:p>
            <a:pPr lvl="1">
              <a:lnSpc>
                <a:spcPct val="150000"/>
              </a:lnSpc>
            </a:pPr>
            <a:r>
              <a:rPr lang="zh-CN" altLang="en-US" sz="2400" dirty="0">
                <a:solidFill>
                  <a:srgbClr val="E9E9E9">
                    <a:lumMod val="10000"/>
                  </a:srgbClr>
                </a:solidFill>
                <a:latin typeface="华文楷体" panose="02010600040101010101" pitchFamily="2" charset="-122"/>
                <a:ea typeface="华文楷体" panose="02010600040101010101" pitchFamily="2" charset="-122"/>
              </a:rPr>
              <a:t>优点：</a:t>
            </a:r>
          </a:p>
          <a:p>
            <a:pPr lvl="1">
              <a:lnSpc>
                <a:spcPct val="150000"/>
              </a:lnSpc>
            </a:pPr>
            <a:r>
              <a:rPr lang="en-US" altLang="zh-CN" sz="2000" b="1" dirty="0" smtClean="0">
                <a:solidFill>
                  <a:srgbClr val="E9E9E9">
                    <a:lumMod val="10000"/>
                  </a:srgbClr>
                </a:solidFill>
                <a:latin typeface="华文楷体" panose="02010600040101010101" pitchFamily="2" charset="-122"/>
                <a:ea typeface="华文楷体" panose="02010600040101010101" pitchFamily="2" charset="-122"/>
              </a:rPr>
              <a:t>1</a:t>
            </a:r>
            <a:r>
              <a:rPr lang="zh-CN" altLang="en-US" sz="2000" b="1" dirty="0">
                <a:solidFill>
                  <a:srgbClr val="E9E9E9">
                    <a:lumMod val="10000"/>
                  </a:srgbClr>
                </a:solidFill>
                <a:latin typeface="华文楷体" panose="02010600040101010101" pitchFamily="2" charset="-122"/>
                <a:ea typeface="华文楷体" panose="02010600040101010101" pitchFamily="2" charset="-122"/>
              </a:rPr>
              <a:t>、能耗更低：</a:t>
            </a:r>
            <a:r>
              <a:rPr lang="en-US" altLang="zh-CN" sz="2000" b="1" dirty="0" err="1">
                <a:solidFill>
                  <a:srgbClr val="E9E9E9">
                    <a:lumMod val="10000"/>
                  </a:srgbClr>
                </a:solidFill>
                <a:latin typeface="华文楷体" panose="02010600040101010101" pitchFamily="2" charset="-122"/>
                <a:ea typeface="华文楷体" panose="02010600040101010101" pitchFamily="2" charset="-122"/>
              </a:rPr>
              <a:t>DPoS</a:t>
            </a:r>
            <a:r>
              <a:rPr lang="zh-CN" altLang="en-US" sz="2000" b="1" dirty="0">
                <a:solidFill>
                  <a:srgbClr val="E9E9E9">
                    <a:lumMod val="10000"/>
                  </a:srgbClr>
                </a:solidFill>
                <a:latin typeface="华文楷体" panose="02010600040101010101" pitchFamily="2" charset="-122"/>
                <a:ea typeface="华文楷体" panose="02010600040101010101" pitchFamily="2" charset="-122"/>
              </a:rPr>
              <a:t>机制将节点数量进一步减少，在保证网络安全的前提下，整个网络的能耗进一步降低，网络运行成本最低。</a:t>
            </a:r>
          </a:p>
          <a:p>
            <a:pPr lvl="1">
              <a:lnSpc>
                <a:spcPct val="150000"/>
              </a:lnSpc>
            </a:pPr>
            <a:r>
              <a:rPr lang="en-US" altLang="zh-CN" sz="2000" b="1" dirty="0" smtClean="0">
                <a:solidFill>
                  <a:srgbClr val="E9E9E9">
                    <a:lumMod val="10000"/>
                  </a:srgbClr>
                </a:solidFill>
                <a:latin typeface="华文楷体" panose="02010600040101010101" pitchFamily="2" charset="-122"/>
                <a:ea typeface="华文楷体" panose="02010600040101010101" pitchFamily="2" charset="-122"/>
              </a:rPr>
              <a:t>2</a:t>
            </a:r>
            <a:r>
              <a:rPr lang="zh-CN" altLang="en-US" sz="2000" b="1" dirty="0">
                <a:solidFill>
                  <a:srgbClr val="E9E9E9">
                    <a:lumMod val="10000"/>
                  </a:srgbClr>
                </a:solidFill>
                <a:latin typeface="华文楷体" panose="02010600040101010101" pitchFamily="2" charset="-122"/>
                <a:ea typeface="华文楷体" panose="02010600040101010101" pitchFamily="2" charset="-122"/>
              </a:rPr>
              <a:t>、更快的确认速度：每个区块的时间为</a:t>
            </a:r>
            <a:r>
              <a:rPr lang="en-US" altLang="zh-CN" sz="2000" b="1" dirty="0">
                <a:solidFill>
                  <a:srgbClr val="E9E9E9">
                    <a:lumMod val="10000"/>
                  </a:srgbClr>
                </a:solidFill>
                <a:latin typeface="华文楷体" panose="02010600040101010101" pitchFamily="2" charset="-122"/>
                <a:ea typeface="华文楷体" panose="02010600040101010101" pitchFamily="2" charset="-122"/>
              </a:rPr>
              <a:t>10</a:t>
            </a:r>
            <a:r>
              <a:rPr lang="zh-CN" altLang="en-US" sz="2000" b="1" dirty="0">
                <a:solidFill>
                  <a:srgbClr val="E9E9E9">
                    <a:lumMod val="10000"/>
                  </a:srgbClr>
                </a:solidFill>
                <a:latin typeface="华文楷体" panose="02010600040101010101" pitchFamily="2" charset="-122"/>
                <a:ea typeface="华文楷体" panose="02010600040101010101" pitchFamily="2" charset="-122"/>
              </a:rPr>
              <a:t>秒，一笔交易（在得到</a:t>
            </a:r>
            <a:r>
              <a:rPr lang="en-US" altLang="zh-CN" sz="2000" b="1" dirty="0">
                <a:solidFill>
                  <a:srgbClr val="E9E9E9">
                    <a:lumMod val="10000"/>
                  </a:srgbClr>
                </a:solidFill>
                <a:latin typeface="华文楷体" panose="02010600040101010101" pitchFamily="2" charset="-122"/>
                <a:ea typeface="华文楷体" panose="02010600040101010101" pitchFamily="2" charset="-122"/>
              </a:rPr>
              <a:t>6-10</a:t>
            </a:r>
            <a:r>
              <a:rPr lang="zh-CN" altLang="en-US" sz="2000" b="1" dirty="0">
                <a:solidFill>
                  <a:srgbClr val="E9E9E9">
                    <a:lumMod val="10000"/>
                  </a:srgbClr>
                </a:solidFill>
                <a:latin typeface="华文楷体" panose="02010600040101010101" pitchFamily="2" charset="-122"/>
                <a:ea typeface="华文楷体" panose="02010600040101010101" pitchFamily="2" charset="-122"/>
              </a:rPr>
              <a:t>个确认后）大概</a:t>
            </a:r>
            <a:r>
              <a:rPr lang="en-US" altLang="zh-CN" sz="2000" b="1" dirty="0">
                <a:solidFill>
                  <a:srgbClr val="E9E9E9">
                    <a:lumMod val="10000"/>
                  </a:srgbClr>
                </a:solidFill>
                <a:latin typeface="华文楷体" panose="02010600040101010101" pitchFamily="2" charset="-122"/>
                <a:ea typeface="华文楷体" panose="02010600040101010101" pitchFamily="2" charset="-122"/>
              </a:rPr>
              <a:t>1</a:t>
            </a:r>
            <a:r>
              <a:rPr lang="zh-CN" altLang="en-US" sz="2000" b="1" dirty="0">
                <a:solidFill>
                  <a:srgbClr val="E9E9E9">
                    <a:lumMod val="10000"/>
                  </a:srgbClr>
                </a:solidFill>
                <a:latin typeface="华文楷体" panose="02010600040101010101" pitchFamily="2" charset="-122"/>
                <a:ea typeface="华文楷体" panose="02010600040101010101" pitchFamily="2" charset="-122"/>
              </a:rPr>
              <a:t>分钟，一个完整的区块的周期大概仅仅需要数分钟。而</a:t>
            </a:r>
            <a:r>
              <a:rPr lang="en-US" altLang="zh-CN" sz="2000" b="1" dirty="0" err="1">
                <a:solidFill>
                  <a:srgbClr val="E9E9E9">
                    <a:lumMod val="10000"/>
                  </a:srgbClr>
                </a:solidFill>
                <a:latin typeface="华文楷体" panose="02010600040101010101" pitchFamily="2" charset="-122"/>
                <a:ea typeface="华文楷体" panose="02010600040101010101" pitchFamily="2" charset="-122"/>
              </a:rPr>
              <a:t>PoW</a:t>
            </a:r>
            <a:r>
              <a:rPr lang="zh-CN" altLang="en-US" sz="2000" b="1" dirty="0">
                <a:solidFill>
                  <a:srgbClr val="E9E9E9">
                    <a:lumMod val="10000"/>
                  </a:srgbClr>
                </a:solidFill>
                <a:latin typeface="华文楷体" panose="02010600040101010101" pitchFamily="2" charset="-122"/>
                <a:ea typeface="华文楷体" panose="02010600040101010101" pitchFamily="2" charset="-122"/>
              </a:rPr>
              <a:t>机制下产生一个区块需要</a:t>
            </a:r>
            <a:r>
              <a:rPr lang="en-US" altLang="zh-CN" sz="2000" b="1" dirty="0">
                <a:solidFill>
                  <a:srgbClr val="E9E9E9">
                    <a:lumMod val="10000"/>
                  </a:srgbClr>
                </a:solidFill>
                <a:latin typeface="华文楷体" panose="02010600040101010101" pitchFamily="2" charset="-122"/>
                <a:ea typeface="华文楷体" panose="02010600040101010101" pitchFamily="2" charset="-122"/>
              </a:rPr>
              <a:t>10</a:t>
            </a:r>
            <a:r>
              <a:rPr lang="zh-CN" altLang="en-US" sz="2000" b="1" dirty="0">
                <a:solidFill>
                  <a:srgbClr val="E9E9E9">
                    <a:lumMod val="10000"/>
                  </a:srgbClr>
                </a:solidFill>
                <a:latin typeface="华文楷体" panose="02010600040101010101" pitchFamily="2" charset="-122"/>
                <a:ea typeface="华文楷体" panose="02010600040101010101" pitchFamily="2" charset="-122"/>
              </a:rPr>
              <a:t>分钟，一笔交易完成需要数个小时</a:t>
            </a:r>
            <a:r>
              <a:rPr lang="zh-CN" altLang="en-US" sz="2000" b="1" dirty="0" smtClean="0">
                <a:solidFill>
                  <a:srgbClr val="E9E9E9">
                    <a:lumMod val="10000"/>
                  </a:srgbClr>
                </a:solidFill>
                <a:latin typeface="华文楷体" panose="02010600040101010101" pitchFamily="2" charset="-122"/>
                <a:ea typeface="华文楷体" panose="02010600040101010101" pitchFamily="2" charset="-122"/>
              </a:rPr>
              <a:t>。</a:t>
            </a:r>
            <a:endParaRPr lang="zh-CN" altLang="en-US" sz="2000" b="1" dirty="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缺点</a:t>
            </a:r>
            <a:r>
              <a:rPr lang="zh-CN" altLang="en-US" sz="2400" dirty="0">
                <a:solidFill>
                  <a:srgbClr val="E9E9E9">
                    <a:lumMod val="10000"/>
                  </a:srgbClr>
                </a:solidFill>
                <a:latin typeface="华文楷体" panose="02010600040101010101" pitchFamily="2" charset="-122"/>
                <a:ea typeface="华文楷体" panose="02010600040101010101" pitchFamily="2" charset="-122"/>
              </a:rPr>
              <a:t>：</a:t>
            </a:r>
          </a:p>
          <a:p>
            <a:pPr lvl="1">
              <a:lnSpc>
                <a:spcPct val="150000"/>
              </a:lnSpc>
            </a:pPr>
            <a:r>
              <a:rPr lang="en-US" altLang="zh-CN" sz="2000" b="1" dirty="0" smtClean="0">
                <a:solidFill>
                  <a:srgbClr val="E9E9E9">
                    <a:lumMod val="10000"/>
                  </a:srgbClr>
                </a:solidFill>
                <a:latin typeface="华文楷体" panose="02010600040101010101" pitchFamily="2" charset="-122"/>
                <a:ea typeface="华文楷体" panose="02010600040101010101" pitchFamily="2" charset="-122"/>
              </a:rPr>
              <a:t>1</a:t>
            </a:r>
            <a:r>
              <a:rPr lang="zh-CN" altLang="en-US" sz="2000" b="1" dirty="0">
                <a:solidFill>
                  <a:srgbClr val="E9E9E9">
                    <a:lumMod val="10000"/>
                  </a:srgbClr>
                </a:solidFill>
                <a:latin typeface="华文楷体" panose="02010600040101010101" pitchFamily="2" charset="-122"/>
                <a:ea typeface="华文楷体" panose="02010600040101010101" pitchFamily="2" charset="-122"/>
              </a:rPr>
              <a:t>、投票的积极性并不高：绝大多数持股人从未参与投票。这是因为投票需要时间、精力以及技能，而这恰恰是大多数投资者所缺乏的</a:t>
            </a:r>
            <a:r>
              <a:rPr lang="zh-CN" altLang="en-US" sz="2000" b="1" dirty="0" smtClean="0">
                <a:solidFill>
                  <a:srgbClr val="E9E9E9">
                    <a:lumMod val="10000"/>
                  </a:srgbClr>
                </a:solidFill>
                <a:latin typeface="华文楷体" panose="02010600040101010101" pitchFamily="2" charset="-122"/>
                <a:ea typeface="华文楷体" panose="02010600040101010101" pitchFamily="2" charset="-122"/>
              </a:rPr>
              <a:t>。</a:t>
            </a:r>
            <a:endParaRPr lang="zh-CN" altLang="en-US" sz="2000" b="1" dirty="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en-US" altLang="zh-CN" sz="2000" b="1" dirty="0">
                <a:solidFill>
                  <a:srgbClr val="E9E9E9">
                    <a:lumMod val="10000"/>
                  </a:srgbClr>
                </a:solidFill>
                <a:latin typeface="华文楷体" panose="02010600040101010101" pitchFamily="2" charset="-122"/>
                <a:ea typeface="华文楷体" panose="02010600040101010101" pitchFamily="2" charset="-122"/>
              </a:rPr>
              <a:t>2</a:t>
            </a:r>
            <a:r>
              <a:rPr lang="zh-CN" altLang="en-US" sz="2000" b="1" dirty="0">
                <a:solidFill>
                  <a:srgbClr val="E9E9E9">
                    <a:lumMod val="10000"/>
                  </a:srgbClr>
                </a:solidFill>
                <a:latin typeface="华文楷体" panose="02010600040101010101" pitchFamily="2" charset="-122"/>
                <a:ea typeface="华文楷体" panose="02010600040101010101" pitchFamily="2" charset="-122"/>
              </a:rPr>
              <a:t>、垄断性高</a:t>
            </a:r>
            <a:r>
              <a:rPr lang="zh-CN" altLang="en-US" sz="2000" b="1" dirty="0" smtClean="0">
                <a:solidFill>
                  <a:srgbClr val="E9E9E9">
                    <a:lumMod val="10000"/>
                  </a:srgbClr>
                </a:solidFill>
                <a:latin typeface="华文楷体" panose="02010600040101010101" pitchFamily="2" charset="-122"/>
                <a:ea typeface="华文楷体" panose="02010600040101010101" pitchFamily="2" charset="-122"/>
              </a:rPr>
              <a:t>：</a:t>
            </a:r>
            <a:r>
              <a:rPr lang="en-US" altLang="zh-CN" sz="2000" b="1" dirty="0" err="1" smtClean="0">
                <a:solidFill>
                  <a:srgbClr val="E9E9E9">
                    <a:lumMod val="10000"/>
                  </a:srgbClr>
                </a:solidFill>
                <a:latin typeface="华文楷体" panose="02010600040101010101" pitchFamily="2" charset="-122"/>
                <a:ea typeface="华文楷体" panose="02010600040101010101" pitchFamily="2" charset="-122"/>
              </a:rPr>
              <a:t>DPoS</a:t>
            </a:r>
            <a:r>
              <a:rPr lang="zh-CN" altLang="en-US" sz="2000" b="1" dirty="0">
                <a:solidFill>
                  <a:srgbClr val="E9E9E9">
                    <a:lumMod val="10000"/>
                  </a:srgbClr>
                </a:solidFill>
                <a:latin typeface="华文楷体" panose="02010600040101010101" pitchFamily="2" charset="-122"/>
                <a:ea typeface="华文楷体" panose="02010600040101010101" pitchFamily="2" charset="-122"/>
              </a:rPr>
              <a:t>延续了</a:t>
            </a:r>
            <a:r>
              <a:rPr lang="en-US" altLang="zh-CN" sz="2000" b="1" dirty="0" err="1">
                <a:solidFill>
                  <a:srgbClr val="E9E9E9">
                    <a:lumMod val="10000"/>
                  </a:srgbClr>
                </a:solidFill>
                <a:latin typeface="华文楷体" panose="02010600040101010101" pitchFamily="2" charset="-122"/>
                <a:ea typeface="华文楷体" panose="02010600040101010101" pitchFamily="2" charset="-122"/>
              </a:rPr>
              <a:t>PoS</a:t>
            </a:r>
            <a:r>
              <a:rPr lang="zh-CN" altLang="en-US" sz="2000" b="1" dirty="0">
                <a:solidFill>
                  <a:srgbClr val="E9E9E9">
                    <a:lumMod val="10000"/>
                  </a:srgbClr>
                </a:solidFill>
                <a:latin typeface="华文楷体" panose="02010600040101010101" pitchFamily="2" charset="-122"/>
                <a:ea typeface="华文楷体" panose="02010600040101010101" pitchFamily="2" charset="-122"/>
              </a:rPr>
              <a:t>的弊端，只有持币者才可以获得区块链奖励，其实这就带来了一种制度性门槛，最终导致</a:t>
            </a:r>
            <a:r>
              <a:rPr lang="en-US" altLang="zh-CN" sz="2000" b="1" dirty="0" err="1">
                <a:solidFill>
                  <a:srgbClr val="E9E9E9">
                    <a:lumMod val="10000"/>
                  </a:srgbClr>
                </a:solidFill>
                <a:latin typeface="华文楷体" panose="02010600040101010101" pitchFamily="2" charset="-122"/>
                <a:ea typeface="华文楷体" panose="02010600040101010101" pitchFamily="2" charset="-122"/>
              </a:rPr>
              <a:t>DPoS</a:t>
            </a:r>
            <a:r>
              <a:rPr lang="zh-CN" altLang="en-US" sz="2000" b="1" dirty="0">
                <a:solidFill>
                  <a:srgbClr val="E9E9E9">
                    <a:lumMod val="10000"/>
                  </a:srgbClr>
                </a:solidFill>
                <a:latin typeface="华文楷体" panose="02010600040101010101" pitchFamily="2" charset="-122"/>
                <a:ea typeface="华文楷体" panose="02010600040101010101" pitchFamily="2" charset="-122"/>
              </a:rPr>
              <a:t>币的流动性大大减少，穷者越穷，富者越富。</a:t>
            </a:r>
          </a:p>
          <a:p>
            <a:pPr lvl="1">
              <a:lnSpc>
                <a:spcPct val="150000"/>
              </a:lnSpc>
            </a:pPr>
            <a:endParaRPr lang="zh-CN" altLang="en-US" sz="2400" dirty="0">
              <a:solidFill>
                <a:srgbClr val="E9E9E9">
                  <a:lumMod val="10000"/>
                </a:srgbClr>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67379" y="1672197"/>
            <a:ext cx="10907641" cy="1558568"/>
          </a:xfrm>
          <a:prstGeom prst="rect">
            <a:avLst/>
          </a:prstGeom>
          <a:noFill/>
        </p:spPr>
        <p:txBody>
          <a:bodyPr wrap="square" rtlCol="0">
            <a:spAutoFit/>
          </a:bodyPr>
          <a:lstStyle/>
          <a:p>
            <a:pPr algn="ctr">
              <a:lnSpc>
                <a:spcPct val="150000"/>
              </a:lnSpc>
            </a:pPr>
            <a:r>
              <a:rPr lang="en-US" altLang="zh-CN" sz="7200" b="1" dirty="0" smtClean="0">
                <a:solidFill>
                  <a:srgbClr val="FFFFFF"/>
                </a:solidFill>
                <a:latin typeface="微软雅黑" panose="020B0503020204020204" pitchFamily="34" charset="-122"/>
                <a:ea typeface="微软雅黑" panose="020B0503020204020204" pitchFamily="34" charset="-122"/>
              </a:rPr>
              <a:t>PBFT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3876" y="1760012"/>
            <a:ext cx="10875981" cy="3323987"/>
          </a:xfrm>
          <a:prstGeom prst="rect">
            <a:avLst/>
          </a:prstGeom>
          <a:noFill/>
        </p:spPr>
        <p:txBody>
          <a:bodyPr wrap="square" rtlCol="0">
            <a:spAutoFit/>
          </a:bodyPr>
          <a:lstStyle/>
          <a:p>
            <a:pPr marL="0" lvl="1">
              <a:lnSpc>
                <a:spcPct val="150000"/>
              </a:lnSpc>
            </a:pP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如果</a:t>
            </a:r>
            <a:r>
              <a:rPr lang="zh-CN" altLang="en-US" sz="2000" dirty="0">
                <a:solidFill>
                  <a:srgbClr val="E9E9E9">
                    <a:lumMod val="10000"/>
                  </a:srgbClr>
                </a:solidFill>
                <a:latin typeface="华文楷体" panose="02010600040101010101" pitchFamily="2" charset="-122"/>
                <a:ea typeface="华文楷体" panose="02010600040101010101" pitchFamily="2" charset="-122"/>
              </a:rPr>
              <a:t>把身份证、学历文凭、发票证明等都以区块链的形式记录下来，那就无人能作假了。于是，区块链迅速向这方面发展。那么问题来了，以往的区块链项目都以虚拟币为内核，而记录数据的应用并不需要币机制模型。这个时候，HyperLedger（超级账本）应景而生，它是由Linux基金会组织牵头的项目，是一个旨在推动区块链数字技术和交易验证的开源项目。这个分布式账本技术是完全共享、透明和去中心化的，非常适合于金融行业的应用，以及其他的例如制造、银行、保险、物联网等无数个其他行业。</a:t>
            </a:r>
          </a:p>
          <a:p>
            <a:pPr marL="0" lvl="1">
              <a:lnSpc>
                <a:spcPct val="150000"/>
              </a:lnSpc>
            </a:pPr>
            <a:r>
              <a:rPr lang="en-US" altLang="zh-CN" sz="2000" b="1" dirty="0" smtClean="0">
                <a:solidFill>
                  <a:srgbClr val="E9E9E9">
                    <a:lumMod val="10000"/>
                  </a:srgbClr>
                </a:solidFill>
                <a:latin typeface="华文楷体" panose="02010600040101010101" pitchFamily="2" charset="-122"/>
                <a:ea typeface="华文楷体" panose="02010600040101010101" pitchFamily="2" charset="-122"/>
              </a:rPr>
              <a:t>PBFT(Practical </a:t>
            </a:r>
            <a:r>
              <a:rPr lang="en-US" altLang="zh-CN" sz="2000" b="1" dirty="0">
                <a:solidFill>
                  <a:srgbClr val="E9E9E9">
                    <a:lumMod val="10000"/>
                  </a:srgbClr>
                </a:solidFill>
                <a:latin typeface="华文楷体" panose="02010600040101010101" pitchFamily="2" charset="-122"/>
                <a:ea typeface="华文楷体" panose="02010600040101010101" pitchFamily="2" charset="-122"/>
              </a:rPr>
              <a:t>Byzantine Fault Tolerance)</a:t>
            </a:r>
            <a:r>
              <a:rPr lang="zh-CN" altLang="en-US" sz="2000" b="1" dirty="0">
                <a:solidFill>
                  <a:srgbClr val="E9E9E9">
                    <a:lumMod val="10000"/>
                  </a:srgbClr>
                </a:solidFill>
                <a:latin typeface="华文楷体" panose="02010600040101010101" pitchFamily="2" charset="-122"/>
                <a:ea typeface="华文楷体" panose="02010600040101010101" pitchFamily="2" charset="-122"/>
              </a:rPr>
              <a:t>正是</a:t>
            </a:r>
            <a:r>
              <a:rPr lang="en-US" altLang="zh-CN" sz="2000" b="1" dirty="0">
                <a:solidFill>
                  <a:srgbClr val="E9E9E9">
                    <a:lumMod val="10000"/>
                  </a:srgbClr>
                </a:solidFill>
                <a:latin typeface="华文楷体" panose="02010600040101010101" pitchFamily="2" charset="-122"/>
                <a:ea typeface="华文楷体" panose="02010600040101010101" pitchFamily="2" charset="-122"/>
              </a:rPr>
              <a:t>HyperLedger</a:t>
            </a:r>
            <a:r>
              <a:rPr lang="zh-CN" altLang="en-US" sz="2000" b="1" dirty="0">
                <a:solidFill>
                  <a:srgbClr val="E9E9E9">
                    <a:lumMod val="10000"/>
                  </a:srgbClr>
                </a:solidFill>
                <a:latin typeface="华文楷体" panose="02010600040101010101" pitchFamily="2" charset="-122"/>
                <a:ea typeface="华文楷体" panose="02010600040101010101" pitchFamily="2" charset="-122"/>
              </a:rPr>
              <a:t>中使用的共识算法</a:t>
            </a:r>
            <a:r>
              <a:rPr lang="zh-CN" altLang="en-US" sz="2000" b="1" dirty="0" smtClean="0">
                <a:solidFill>
                  <a:srgbClr val="E9E9E9">
                    <a:lumMod val="10000"/>
                  </a:srgbClr>
                </a:solidFill>
                <a:latin typeface="华文楷体" panose="02010600040101010101" pitchFamily="2" charset="-122"/>
                <a:ea typeface="华文楷体" panose="02010600040101010101" pitchFamily="2" charset="-122"/>
              </a:rPr>
              <a:t>。</a:t>
            </a:r>
            <a:endParaRPr lang="zh-CN" altLang="en-US" sz="2000" b="1" dirty="0">
              <a:solidFill>
                <a:srgbClr val="E9E9E9">
                  <a:lumMod val="10000"/>
                </a:srgbClr>
              </a:solidFill>
              <a:latin typeface="华文楷体" panose="02010600040101010101" pitchFamily="2" charset="-122"/>
              <a:ea typeface="华文楷体" panose="02010600040101010101" pitchFamily="2" charset="-122"/>
            </a:endParaRPr>
          </a:p>
        </p:txBody>
      </p:sp>
      <p:sp>
        <p:nvSpPr>
          <p:cNvPr id="7" name="文本框 6"/>
          <p:cNvSpPr txBox="1"/>
          <p:nvPr/>
        </p:nvSpPr>
        <p:spPr>
          <a:xfrm>
            <a:off x="201527" y="1006297"/>
            <a:ext cx="10800677" cy="523220"/>
          </a:xfrm>
          <a:prstGeom prst="rect">
            <a:avLst/>
          </a:prstGeom>
          <a:noFill/>
        </p:spPr>
        <p:txBody>
          <a:bodyPr wrap="square" rtlCol="0">
            <a:spAutoFit/>
          </a:bodyPr>
          <a:lstStyle/>
          <a:p>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a:t>
            </a:r>
            <a:r>
              <a:rPr lang="en-US" altLang="zh-CN" sz="2800" b="1" dirty="0"/>
              <a:t>Practical Byzantine Fault Tolerance</a:t>
            </a:r>
            <a:r>
              <a:rPr lang="zh-CN" altLang="en-US" sz="2800" dirty="0" smtClean="0">
                <a:solidFill>
                  <a:srgbClr val="9B0D14"/>
                </a:solidFill>
                <a:latin typeface="华文中宋" panose="02010600040101010101" pitchFamily="2" charset="-122"/>
                <a:ea typeface="华文中宋" panose="02010600040101010101" pitchFamily="2" charset="-122"/>
              </a:rPr>
              <a:t>）实用拜占庭容错算法</a:t>
            </a:r>
            <a:endParaRPr lang="zh-CN" altLang="en-US" sz="2800" dirty="0">
              <a:solidFill>
                <a:srgbClr val="9B0D14"/>
              </a:solidFill>
              <a:latin typeface="华文中宋" panose="02010600040101010101" pitchFamily="2" charset="-122"/>
              <a:ea typeface="华文中宋" panose="02010600040101010101" pitchFamily="2"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43170" y="1837390"/>
            <a:ext cx="6397264" cy="3416320"/>
          </a:xfrm>
          <a:prstGeom prst="rect">
            <a:avLst/>
          </a:prstGeom>
          <a:noFill/>
        </p:spPr>
        <p:txBody>
          <a:bodyPr wrap="square" rtlCol="0">
            <a:spAutoFit/>
          </a:bodyPr>
          <a:lstStyle/>
          <a:p>
            <a:pPr marL="0" lvl="1">
              <a:lnSpc>
                <a:spcPct val="150000"/>
              </a:lnSpc>
            </a:pPr>
            <a:r>
              <a:rPr lang="zh-CN" altLang="en-US" dirty="0" smtClean="0">
                <a:solidFill>
                  <a:srgbClr val="E9E9E9">
                    <a:lumMod val="10000"/>
                  </a:srgbClr>
                </a:solidFill>
                <a:latin typeface="华文楷体" panose="02010600040101010101" pitchFamily="2" charset="-122"/>
                <a:ea typeface="华文楷体" panose="02010600040101010101" pitchFamily="2" charset="-122"/>
              </a:rPr>
              <a:t>      一群领导拜占庭各部军队的陆军将军，计划从某一城市进攻或撤退，这里，将军们之间唯一的沟通方式是信使，他们需要就同时进攻达成一致意见，以赢得胜利。此处的问题是，一名或多名将军或许是叛徒，可以传达一个误导信息，因此有必要找到一种可行的机制，让将军们之间达成某种协议，这样就可以同时进攻。相比于分布式系统，将军们可视做节点，叛国者则视作拜占庭（恶意的）节点，而信使则是将军之间的沟通渠道</a:t>
            </a:r>
            <a:endParaRPr lang="zh-CN" altLang="en-US" dirty="0">
              <a:solidFill>
                <a:srgbClr val="E9E9E9">
                  <a:lumMod val="10000"/>
                </a:srgbClr>
              </a:solidFill>
              <a:latin typeface="华文楷体" panose="02010600040101010101" pitchFamily="2" charset="-122"/>
              <a:ea typeface="华文楷体" panose="02010600040101010101" pitchFamily="2" charset="-122"/>
            </a:endParaRPr>
          </a:p>
        </p:txBody>
      </p:sp>
      <p:sp>
        <p:nvSpPr>
          <p:cNvPr id="7" name="文本框 6"/>
          <p:cNvSpPr txBox="1"/>
          <p:nvPr/>
        </p:nvSpPr>
        <p:spPr>
          <a:xfrm>
            <a:off x="616722" y="1088335"/>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800" dirty="0" smtClean="0">
                <a:solidFill>
                  <a:srgbClr val="9B0D14"/>
                </a:solidFill>
                <a:latin typeface="华文中宋" panose="02010600040101010101" pitchFamily="2" charset="-122"/>
                <a:ea typeface="华文中宋" panose="02010600040101010101" pitchFamily="2" charset="-122"/>
              </a:rPr>
              <a:t>拜占庭将军问题</a:t>
            </a:r>
            <a:endParaRPr lang="zh-CN" altLang="en-US" sz="2800" dirty="0">
              <a:solidFill>
                <a:srgbClr val="9B0D14"/>
              </a:solidFill>
              <a:latin typeface="华文中宋" panose="02010600040101010101" pitchFamily="2" charset="-122"/>
              <a:ea typeface="华文中宋" panose="0201060004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6692" y="1312390"/>
            <a:ext cx="3888830" cy="3872795"/>
          </a:xfrm>
          <a:prstGeom prst="rect">
            <a:avLst/>
          </a:prstGeom>
        </p:spPr>
      </p:pic>
      <p:sp>
        <p:nvSpPr>
          <p:cNvPr id="4" name="文本框 3"/>
          <p:cNvSpPr txBox="1"/>
          <p:nvPr/>
        </p:nvSpPr>
        <p:spPr>
          <a:xfrm>
            <a:off x="7816326" y="5409122"/>
            <a:ext cx="3769659" cy="923330"/>
          </a:xfrm>
          <a:prstGeom prst="rect">
            <a:avLst/>
          </a:prstGeom>
          <a:noFill/>
        </p:spPr>
        <p:txBody>
          <a:bodyPr wrap="square" rtlCol="0">
            <a:spAutoFit/>
          </a:bodyPr>
          <a:lstStyle/>
          <a:p>
            <a:r>
              <a:rPr lang="en-US" altLang="zh-CN" dirty="0">
                <a:solidFill>
                  <a:srgbClr val="FF0000"/>
                </a:solidFill>
                <a:latin typeface="华文楷体" panose="02010600040101010101" pitchFamily="2" charset="-122"/>
                <a:ea typeface="华文楷体" panose="02010600040101010101" pitchFamily="2" charset="-122"/>
              </a:rPr>
              <a:t>PBFT</a:t>
            </a:r>
            <a:r>
              <a:rPr lang="zh-CN" altLang="en-US" dirty="0">
                <a:solidFill>
                  <a:srgbClr val="FF0000"/>
                </a:solidFill>
                <a:latin typeface="华文楷体" panose="02010600040101010101" pitchFamily="2" charset="-122"/>
                <a:ea typeface="华文楷体" panose="02010600040101010101" pitchFamily="2" charset="-122"/>
              </a:rPr>
              <a:t>算法的提出主要是为了解决拜占庭将军问题</a:t>
            </a:r>
            <a:r>
              <a:rPr lang="en-US" altLang="zh-CN" dirty="0">
                <a:solidFill>
                  <a:srgbClr val="FF0000"/>
                </a:solidFill>
                <a:latin typeface="华文楷体" panose="02010600040101010101" pitchFamily="2" charset="-122"/>
                <a:ea typeface="华文楷体" panose="02010600040101010101" pitchFamily="2" charset="-122"/>
              </a:rPr>
              <a:t>.</a:t>
            </a:r>
            <a:endParaRPr lang="zh-CN" altLang="en-US" dirty="0">
              <a:solidFill>
                <a:srgbClr val="FF0000"/>
              </a:solidFill>
              <a:latin typeface="华文楷体" panose="02010600040101010101" pitchFamily="2" charset="-122"/>
              <a:ea typeface="华文楷体" panose="02010600040101010101" pitchFamily="2" charset="-122"/>
            </a:endParaRPr>
          </a:p>
          <a:p>
            <a:endParaRPr lang="zh-CN"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0695" y="1497244"/>
            <a:ext cx="11325291" cy="2809552"/>
          </a:xfrm>
          <a:prstGeom prst="rect">
            <a:avLst/>
          </a:prstGeom>
          <a:noFill/>
        </p:spPr>
        <p:txBody>
          <a:bodyPr wrap="square" rtlCol="0">
            <a:spAutoFit/>
          </a:bodyPr>
          <a:lstStyle/>
          <a:p>
            <a:pPr>
              <a:lnSpc>
                <a:spcPct val="150000"/>
              </a:lnSpc>
            </a:pP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      </a:t>
            </a:r>
            <a:r>
              <a:rPr lang="en-US" altLang="zh-CN" sz="2400" dirty="0" smtClean="0">
                <a:solidFill>
                  <a:srgbClr val="E9E9E9">
                    <a:lumMod val="10000"/>
                  </a:srgbClr>
                </a:solidFill>
                <a:latin typeface="华文楷体" panose="02010600040101010101" pitchFamily="2" charset="-122"/>
                <a:ea typeface="华文楷体" panose="02010600040101010101" pitchFamily="2" charset="-122"/>
              </a:rPr>
              <a:t>PBFT</a:t>
            </a: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算法</a:t>
            </a:r>
            <a:r>
              <a:rPr lang="zh-CN" altLang="en-US" sz="2400" dirty="0">
                <a:solidFill>
                  <a:srgbClr val="E9E9E9">
                    <a:lumMod val="10000"/>
                  </a:srgbClr>
                </a:solidFill>
                <a:latin typeface="华文楷体" panose="02010600040101010101" pitchFamily="2" charset="-122"/>
                <a:ea typeface="华文楷体" panose="02010600040101010101" pitchFamily="2" charset="-122"/>
              </a:rPr>
              <a:t>的基本流程主要有以下四步：</a:t>
            </a:r>
          </a:p>
          <a:p>
            <a:pPr>
              <a:lnSpc>
                <a:spcPct val="150000"/>
              </a:lnSpc>
            </a:pP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     </a:t>
            </a:r>
            <a:r>
              <a:rPr lang="en-US" altLang="zh-CN" sz="2400" dirty="0" smtClean="0">
                <a:solidFill>
                  <a:srgbClr val="E9E9E9">
                    <a:lumMod val="10000"/>
                  </a:srgbClr>
                </a:solidFill>
                <a:latin typeface="华文楷体" panose="02010600040101010101" pitchFamily="2" charset="-122"/>
                <a:ea typeface="华文楷体" panose="02010600040101010101" pitchFamily="2" charset="-122"/>
              </a:rPr>
              <a:t>1.  </a:t>
            </a: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客户端</a:t>
            </a:r>
            <a:r>
              <a:rPr lang="zh-CN" altLang="en-US" sz="2400" dirty="0">
                <a:solidFill>
                  <a:srgbClr val="E9E9E9">
                    <a:lumMod val="10000"/>
                  </a:srgbClr>
                </a:solidFill>
                <a:latin typeface="华文楷体" panose="02010600040101010101" pitchFamily="2" charset="-122"/>
                <a:ea typeface="华文楷体" panose="02010600040101010101" pitchFamily="2" charset="-122"/>
              </a:rPr>
              <a:t>发送请求给主节点</a:t>
            </a:r>
          </a:p>
          <a:p>
            <a:pPr>
              <a:lnSpc>
                <a:spcPct val="150000"/>
              </a:lnSpc>
            </a:pP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     </a:t>
            </a:r>
            <a:r>
              <a:rPr lang="en-US" altLang="zh-CN" sz="2400" dirty="0" smtClean="0">
                <a:solidFill>
                  <a:srgbClr val="E9E9E9">
                    <a:lumMod val="10000"/>
                  </a:srgbClr>
                </a:solidFill>
                <a:latin typeface="华文楷体" panose="02010600040101010101" pitchFamily="2" charset="-122"/>
                <a:ea typeface="华文楷体" panose="02010600040101010101" pitchFamily="2" charset="-122"/>
              </a:rPr>
              <a:t>2.  </a:t>
            </a: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主</a:t>
            </a:r>
            <a:r>
              <a:rPr lang="zh-CN" altLang="en-US" sz="2400" dirty="0">
                <a:solidFill>
                  <a:srgbClr val="E9E9E9">
                    <a:lumMod val="10000"/>
                  </a:srgbClr>
                </a:solidFill>
                <a:latin typeface="华文楷体" panose="02010600040101010101" pitchFamily="2" charset="-122"/>
                <a:ea typeface="华文楷体" panose="02010600040101010101" pitchFamily="2" charset="-122"/>
              </a:rPr>
              <a:t>节点广播请求给其它节点，节点执行</a:t>
            </a:r>
            <a:r>
              <a:rPr lang="en-US" altLang="zh-CN" sz="2400" dirty="0">
                <a:solidFill>
                  <a:srgbClr val="E9E9E9">
                    <a:lumMod val="10000"/>
                  </a:srgbClr>
                </a:solidFill>
                <a:latin typeface="华文楷体" panose="02010600040101010101" pitchFamily="2" charset="-122"/>
                <a:ea typeface="华文楷体" panose="02010600040101010101" pitchFamily="2" charset="-122"/>
              </a:rPr>
              <a:t>pbft</a:t>
            </a:r>
            <a:r>
              <a:rPr lang="zh-CN" altLang="en-US" sz="2400" dirty="0">
                <a:solidFill>
                  <a:srgbClr val="E9E9E9">
                    <a:lumMod val="10000"/>
                  </a:srgbClr>
                </a:solidFill>
                <a:latin typeface="华文楷体" panose="02010600040101010101" pitchFamily="2" charset="-122"/>
                <a:ea typeface="华文楷体" panose="02010600040101010101" pitchFamily="2" charset="-122"/>
              </a:rPr>
              <a:t>算法的三阶段共识流程。</a:t>
            </a:r>
          </a:p>
          <a:p>
            <a:pPr>
              <a:lnSpc>
                <a:spcPct val="150000"/>
              </a:lnSpc>
            </a:pPr>
            <a:r>
              <a:rPr lang="en-US" altLang="zh-CN" sz="2400" dirty="0" smtClean="0">
                <a:solidFill>
                  <a:srgbClr val="E9E9E9">
                    <a:lumMod val="10000"/>
                  </a:srgbClr>
                </a:solidFill>
                <a:latin typeface="华文楷体" panose="02010600040101010101" pitchFamily="2" charset="-122"/>
                <a:ea typeface="华文楷体" panose="02010600040101010101" pitchFamily="2" charset="-122"/>
              </a:rPr>
              <a:t>     3.  </a:t>
            </a: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节点</a:t>
            </a:r>
            <a:r>
              <a:rPr lang="zh-CN" altLang="en-US" sz="2400" dirty="0">
                <a:solidFill>
                  <a:srgbClr val="E9E9E9">
                    <a:lumMod val="10000"/>
                  </a:srgbClr>
                </a:solidFill>
                <a:latin typeface="华文楷体" panose="02010600040101010101" pitchFamily="2" charset="-122"/>
                <a:ea typeface="华文楷体" panose="02010600040101010101" pitchFamily="2" charset="-122"/>
              </a:rPr>
              <a:t>处理完三阶段流程后，返回消息给客户端。</a:t>
            </a:r>
          </a:p>
          <a:p>
            <a:pPr>
              <a:lnSpc>
                <a:spcPct val="150000"/>
              </a:lnSpc>
            </a:pP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     </a:t>
            </a:r>
            <a:r>
              <a:rPr lang="en-US" altLang="zh-CN" sz="2400" dirty="0" smtClean="0">
                <a:solidFill>
                  <a:srgbClr val="E9E9E9">
                    <a:lumMod val="10000"/>
                  </a:srgbClr>
                </a:solidFill>
                <a:latin typeface="华文楷体" panose="02010600040101010101" pitchFamily="2" charset="-122"/>
                <a:ea typeface="华文楷体" panose="02010600040101010101" pitchFamily="2" charset="-122"/>
              </a:rPr>
              <a:t>4.  </a:t>
            </a: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客户端</a:t>
            </a:r>
            <a:r>
              <a:rPr lang="zh-CN" altLang="en-US" sz="2400" dirty="0">
                <a:solidFill>
                  <a:srgbClr val="E9E9E9">
                    <a:lumMod val="10000"/>
                  </a:srgbClr>
                </a:solidFill>
                <a:latin typeface="华文楷体" panose="02010600040101010101" pitchFamily="2" charset="-122"/>
                <a:ea typeface="华文楷体" panose="02010600040101010101" pitchFamily="2" charset="-122"/>
              </a:rPr>
              <a:t>收到来自</a:t>
            </a:r>
            <a:r>
              <a:rPr lang="en-US" altLang="zh-CN" sz="2400" dirty="0">
                <a:solidFill>
                  <a:srgbClr val="E9E9E9">
                    <a:lumMod val="10000"/>
                  </a:srgbClr>
                </a:solidFill>
                <a:latin typeface="华文楷体" panose="02010600040101010101" pitchFamily="2" charset="-122"/>
                <a:ea typeface="华文楷体" panose="02010600040101010101" pitchFamily="2" charset="-122"/>
              </a:rPr>
              <a:t>f+1</a:t>
            </a:r>
            <a:r>
              <a:rPr lang="zh-CN" altLang="en-US" sz="2400" dirty="0">
                <a:solidFill>
                  <a:srgbClr val="E9E9E9">
                    <a:lumMod val="10000"/>
                  </a:srgbClr>
                </a:solidFill>
                <a:latin typeface="华文楷体" panose="02010600040101010101" pitchFamily="2" charset="-122"/>
                <a:ea typeface="华文楷体" panose="02010600040101010101" pitchFamily="2" charset="-122"/>
              </a:rPr>
              <a:t>个节点的相同消息后，代表共识已经正确完成。</a:t>
            </a:r>
          </a:p>
        </p:txBody>
      </p:sp>
      <p:sp>
        <p:nvSpPr>
          <p:cNvPr id="7" name="文本框 6"/>
          <p:cNvSpPr txBox="1"/>
          <p:nvPr/>
        </p:nvSpPr>
        <p:spPr>
          <a:xfrm>
            <a:off x="123871" y="746843"/>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算法基本流程</a:t>
            </a:r>
            <a:endParaRPr lang="zh-CN" altLang="en-US" sz="2800" dirty="0">
              <a:solidFill>
                <a:srgbClr val="9B0D14"/>
              </a:solidFill>
              <a:latin typeface="华文中宋" panose="02010600040101010101" pitchFamily="2" charset="-122"/>
              <a:ea typeface="华文中宋" panose="0201060004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25157" y="1032734"/>
            <a:ext cx="11489167" cy="830997"/>
          </a:xfrm>
          <a:prstGeom prst="rect">
            <a:avLst/>
          </a:prstGeom>
          <a:noFill/>
        </p:spPr>
        <p:txBody>
          <a:bodyPr wrap="square" rtlCol="0">
            <a:spAutoFit/>
          </a:bodyPr>
          <a:lstStyle/>
          <a:p>
            <a:pPr marL="0" lvl="1">
              <a:lnSpc>
                <a:spcPct val="150000"/>
              </a:lnSpc>
            </a:pPr>
            <a:r>
              <a:rPr lang="zh-CN" altLang="en-US" sz="2000" dirty="0">
                <a:solidFill>
                  <a:schemeClr val="accent4">
                    <a:lumMod val="10000"/>
                  </a:schemeClr>
                </a:solidFill>
                <a:latin typeface="华文楷体" panose="02010600040101010101" pitchFamily="2" charset="-122"/>
                <a:ea typeface="华文楷体" panose="02010600040101010101" pitchFamily="2" charset="-122"/>
              </a:rPr>
              <a:t>现阶段的共识算法主要可以分成三大类：公有链，联盟链和私有链</a:t>
            </a:r>
            <a:endParaRPr lang="en-US" altLang="zh-CN" sz="2000" dirty="0">
              <a:solidFill>
                <a:schemeClr val="accent4">
                  <a:lumMod val="10000"/>
                </a:schemeClr>
              </a:solidFill>
              <a:latin typeface="华文楷体" panose="02010600040101010101" pitchFamily="2" charset="-122"/>
              <a:ea typeface="华文楷体" panose="02010600040101010101" pitchFamily="2" charset="-122"/>
            </a:endParaRPr>
          </a:p>
          <a:p>
            <a:endParaRPr lang="zh-CN" altLang="en-US" dirty="0"/>
          </a:p>
        </p:txBody>
      </p:sp>
      <p:pic>
        <p:nvPicPr>
          <p:cNvPr id="5" name="图片 4"/>
          <p:cNvPicPr>
            <a:picLocks noChangeAspect="1"/>
          </p:cNvPicPr>
          <p:nvPr/>
        </p:nvPicPr>
        <p:blipFill>
          <a:blip r:embed="rId2"/>
          <a:stretch>
            <a:fillRect/>
          </a:stretch>
        </p:blipFill>
        <p:spPr>
          <a:xfrm>
            <a:off x="1539799" y="1863730"/>
            <a:ext cx="9371605" cy="4327207"/>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63876" y="565233"/>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算法核心三阶段流程</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4" name="文本框 3"/>
          <p:cNvSpPr txBox="1"/>
          <p:nvPr/>
        </p:nvSpPr>
        <p:spPr>
          <a:xfrm>
            <a:off x="6142210" y="2347690"/>
            <a:ext cx="6443831" cy="1741118"/>
          </a:xfrm>
          <a:prstGeom prst="rect">
            <a:avLst/>
          </a:prstGeom>
          <a:noFill/>
        </p:spPr>
        <p:txBody>
          <a:bodyPr wrap="square" rtlCol="0">
            <a:spAutoFit/>
          </a:bodyPr>
          <a:lstStyle/>
          <a:p>
            <a:endParaRPr lang="en-US" altLang="zh-CN" sz="2000" dirty="0" smtClean="0">
              <a:solidFill>
                <a:srgbClr val="E9E9E9">
                  <a:lumMod val="10000"/>
                </a:srgbClr>
              </a:solidFill>
              <a:latin typeface="华文楷体" panose="02010600040101010101" pitchFamily="2" charset="-122"/>
              <a:ea typeface="华文楷体" panose="02010600040101010101" pitchFamily="2" charset="-122"/>
            </a:endParaRPr>
          </a:p>
          <a:p>
            <a:pPr>
              <a:lnSpc>
                <a:spcPct val="150000"/>
              </a:lnSpc>
            </a:pPr>
            <a:r>
              <a:rPr lang="en-US" altLang="zh-CN" sz="2000" b="1" dirty="0" smtClean="0">
                <a:solidFill>
                  <a:srgbClr val="E9E9E9">
                    <a:lumMod val="10000"/>
                  </a:srgbClr>
                </a:solidFill>
                <a:latin typeface="华文楷体" panose="02010600040101010101" pitchFamily="2" charset="-122"/>
                <a:ea typeface="华文楷体" panose="02010600040101010101" pitchFamily="2" charset="-122"/>
              </a:rPr>
              <a:t>pre-prepare</a:t>
            </a:r>
            <a:r>
              <a:rPr lang="zh-CN" altLang="en-US" sz="2000" b="1" dirty="0">
                <a:solidFill>
                  <a:srgbClr val="E9E9E9">
                    <a:lumMod val="10000"/>
                  </a:srgbClr>
                </a:solidFill>
                <a:latin typeface="华文楷体" panose="02010600040101010101" pitchFamily="2" charset="-122"/>
                <a:ea typeface="华文楷体" panose="02010600040101010101" pitchFamily="2" charset="-122"/>
              </a:rPr>
              <a:t>（预准备阶段</a:t>
            </a:r>
            <a:r>
              <a:rPr lang="zh-CN" altLang="en-US" sz="2000" b="1" dirty="0" smtClean="0">
                <a:solidFill>
                  <a:srgbClr val="E9E9E9">
                    <a:lumMod val="10000"/>
                  </a:srgbClr>
                </a:solidFill>
                <a:latin typeface="华文楷体" panose="02010600040101010101" pitchFamily="2" charset="-122"/>
                <a:ea typeface="华文楷体" panose="02010600040101010101" pitchFamily="2" charset="-122"/>
              </a:rPr>
              <a:t>）</a:t>
            </a:r>
            <a:endParaRPr lang="en-US" altLang="zh-CN" sz="2000" b="1" dirty="0" smtClean="0">
              <a:solidFill>
                <a:srgbClr val="E9E9E9">
                  <a:lumMod val="10000"/>
                </a:srgbClr>
              </a:solidFill>
              <a:latin typeface="华文楷体" panose="02010600040101010101" pitchFamily="2" charset="-122"/>
              <a:ea typeface="华文楷体" panose="02010600040101010101" pitchFamily="2" charset="-122"/>
            </a:endParaRPr>
          </a:p>
          <a:p>
            <a:pPr>
              <a:lnSpc>
                <a:spcPct val="150000"/>
              </a:lnSpc>
            </a:pPr>
            <a:r>
              <a:rPr lang="en-US" altLang="zh-CN" sz="2000" b="1" dirty="0" smtClean="0">
                <a:solidFill>
                  <a:srgbClr val="E9E9E9">
                    <a:lumMod val="10000"/>
                  </a:srgbClr>
                </a:solidFill>
                <a:latin typeface="华文楷体" panose="02010600040101010101" pitchFamily="2" charset="-122"/>
                <a:ea typeface="华文楷体" panose="02010600040101010101" pitchFamily="2" charset="-122"/>
              </a:rPr>
              <a:t>prepare</a:t>
            </a:r>
            <a:r>
              <a:rPr lang="zh-CN" altLang="en-US" sz="2000" b="1" dirty="0">
                <a:solidFill>
                  <a:srgbClr val="E9E9E9">
                    <a:lumMod val="10000"/>
                  </a:srgbClr>
                </a:solidFill>
                <a:latin typeface="华文楷体" panose="02010600040101010101" pitchFamily="2" charset="-122"/>
                <a:ea typeface="华文楷体" panose="02010600040101010101" pitchFamily="2" charset="-122"/>
              </a:rPr>
              <a:t>（准备阶段</a:t>
            </a:r>
            <a:r>
              <a:rPr lang="zh-CN" altLang="en-US" sz="2000" b="1" dirty="0" smtClean="0">
                <a:solidFill>
                  <a:srgbClr val="E9E9E9">
                    <a:lumMod val="10000"/>
                  </a:srgbClr>
                </a:solidFill>
                <a:latin typeface="华文楷体" panose="02010600040101010101" pitchFamily="2" charset="-122"/>
                <a:ea typeface="华文楷体" panose="02010600040101010101" pitchFamily="2" charset="-122"/>
              </a:rPr>
              <a:t>）</a:t>
            </a:r>
            <a:endParaRPr lang="en-US" altLang="zh-CN" sz="2000" b="1" dirty="0" smtClean="0">
              <a:solidFill>
                <a:srgbClr val="E9E9E9">
                  <a:lumMod val="10000"/>
                </a:srgbClr>
              </a:solidFill>
              <a:latin typeface="华文楷体" panose="02010600040101010101" pitchFamily="2" charset="-122"/>
              <a:ea typeface="华文楷体" panose="02010600040101010101" pitchFamily="2" charset="-122"/>
            </a:endParaRPr>
          </a:p>
          <a:p>
            <a:pPr>
              <a:lnSpc>
                <a:spcPct val="150000"/>
              </a:lnSpc>
            </a:pPr>
            <a:r>
              <a:rPr lang="en-US" altLang="zh-CN" sz="2000" b="1" dirty="0" smtClean="0">
                <a:solidFill>
                  <a:srgbClr val="E9E9E9">
                    <a:lumMod val="10000"/>
                  </a:srgbClr>
                </a:solidFill>
                <a:latin typeface="华文楷体" panose="02010600040101010101" pitchFamily="2" charset="-122"/>
                <a:ea typeface="华文楷体" panose="02010600040101010101" pitchFamily="2" charset="-122"/>
              </a:rPr>
              <a:t>commit</a:t>
            </a:r>
            <a:r>
              <a:rPr lang="zh-CN" altLang="en-US" sz="2000" b="1" dirty="0">
                <a:solidFill>
                  <a:srgbClr val="E9E9E9">
                    <a:lumMod val="10000"/>
                  </a:srgbClr>
                </a:solidFill>
                <a:latin typeface="华文楷体" panose="02010600040101010101" pitchFamily="2" charset="-122"/>
                <a:ea typeface="华文楷体" panose="02010600040101010101" pitchFamily="2" charset="-122"/>
              </a:rPr>
              <a:t>（提交阶段</a:t>
            </a:r>
            <a:r>
              <a:rPr lang="zh-CN" altLang="en-US" sz="2000" b="1" dirty="0" smtClean="0">
                <a:solidFill>
                  <a:srgbClr val="E9E9E9">
                    <a:lumMod val="10000"/>
                  </a:srgbClr>
                </a:solidFill>
                <a:latin typeface="华文楷体" panose="02010600040101010101" pitchFamily="2" charset="-122"/>
                <a:ea typeface="华文楷体" panose="02010600040101010101" pitchFamily="2" charset="-122"/>
              </a:rPr>
              <a:t>）</a:t>
            </a:r>
            <a:endParaRPr lang="zh-CN" altLang="en-US" sz="2000" b="1" dirty="0">
              <a:solidFill>
                <a:srgbClr val="E9E9E9">
                  <a:lumMod val="10000"/>
                </a:srgbClr>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2"/>
          <a:stretch>
            <a:fillRect/>
          </a:stretch>
        </p:blipFill>
        <p:spPr>
          <a:xfrm>
            <a:off x="163830" y="2240280"/>
            <a:ext cx="5334000" cy="237744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0696" y="1497244"/>
            <a:ext cx="9919624" cy="3970318"/>
          </a:xfrm>
          <a:prstGeom prst="rect">
            <a:avLst/>
          </a:prstGeom>
          <a:noFill/>
        </p:spPr>
        <p:txBody>
          <a:bodyPr wrap="square" rtlCol="0">
            <a:spAutoFit/>
          </a:bodyPr>
          <a:lstStyle/>
          <a:p>
            <a:pPr>
              <a:lnSpc>
                <a:spcPct val="150000"/>
              </a:lnSpc>
            </a:pP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在</a:t>
            </a:r>
            <a:r>
              <a:rPr lang="zh-CN" altLang="en-US" sz="2400" dirty="0">
                <a:solidFill>
                  <a:srgbClr val="E9E9E9">
                    <a:lumMod val="10000"/>
                  </a:srgbClr>
                </a:solidFill>
                <a:latin typeface="华文楷体" panose="02010600040101010101" pitchFamily="2" charset="-122"/>
                <a:ea typeface="华文楷体" panose="02010600040101010101" pitchFamily="2" charset="-122"/>
              </a:rPr>
              <a:t>一个视图里，一个是主节点，其余的都叫备份节点</a:t>
            </a: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a:t>
            </a:r>
            <a:endParaRPr lang="en-US" altLang="zh-CN" sz="2400" dirty="0" smtClean="0">
              <a:solidFill>
                <a:srgbClr val="E9E9E9">
                  <a:lumMod val="10000"/>
                </a:srgbClr>
              </a:solidFill>
              <a:latin typeface="华文楷体" panose="02010600040101010101" pitchFamily="2" charset="-122"/>
              <a:ea typeface="华文楷体" panose="02010600040101010101" pitchFamily="2" charset="-122"/>
            </a:endParaRPr>
          </a:p>
          <a:p>
            <a:pPr>
              <a:lnSpc>
                <a:spcPct val="150000"/>
              </a:lnSpc>
            </a:pP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主</a:t>
            </a:r>
            <a:r>
              <a:rPr lang="zh-CN" altLang="en-US" sz="2400" dirty="0">
                <a:solidFill>
                  <a:srgbClr val="E9E9E9">
                    <a:lumMod val="10000"/>
                  </a:srgbClr>
                </a:solidFill>
                <a:latin typeface="华文楷体" panose="02010600040101010101" pitchFamily="2" charset="-122"/>
                <a:ea typeface="华文楷体" panose="02010600040101010101" pitchFamily="2" charset="-122"/>
              </a:rPr>
              <a:t>节点负责</a:t>
            </a: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将客户端</a:t>
            </a:r>
            <a:r>
              <a:rPr lang="zh-CN" altLang="en-US" sz="2400" dirty="0">
                <a:solidFill>
                  <a:srgbClr val="E9E9E9">
                    <a:lumMod val="10000"/>
                  </a:srgbClr>
                </a:solidFill>
                <a:latin typeface="华文楷体" panose="02010600040101010101" pitchFamily="2" charset="-122"/>
                <a:ea typeface="华文楷体" panose="02010600040101010101" pitchFamily="2" charset="-122"/>
              </a:rPr>
              <a:t>的</a:t>
            </a: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请求排</a:t>
            </a:r>
            <a:r>
              <a:rPr lang="zh-CN" altLang="en-US" sz="2400" dirty="0">
                <a:solidFill>
                  <a:srgbClr val="E9E9E9">
                    <a:lumMod val="10000"/>
                  </a:srgbClr>
                </a:solidFill>
                <a:latin typeface="华文楷体" panose="02010600040101010101" pitchFamily="2" charset="-122"/>
                <a:ea typeface="华文楷体" panose="02010600040101010101" pitchFamily="2" charset="-122"/>
              </a:rPr>
              <a:t>好序，然后按序发送给备份节点们</a:t>
            </a: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a:t>
            </a:r>
            <a:endParaRPr lang="en-US" altLang="zh-CN" sz="2400" dirty="0" smtClean="0">
              <a:solidFill>
                <a:srgbClr val="E9E9E9">
                  <a:lumMod val="10000"/>
                </a:srgbClr>
              </a:solidFill>
              <a:latin typeface="华文楷体" panose="02010600040101010101" pitchFamily="2" charset="-122"/>
              <a:ea typeface="华文楷体" panose="02010600040101010101" pitchFamily="2" charset="-122"/>
            </a:endParaRPr>
          </a:p>
          <a:p>
            <a:pPr>
              <a:lnSpc>
                <a:spcPct val="150000"/>
              </a:lnSpc>
            </a:pP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但是</a:t>
            </a:r>
            <a:r>
              <a:rPr lang="zh-CN" altLang="en-US" sz="2400" dirty="0">
                <a:solidFill>
                  <a:srgbClr val="E9E9E9">
                    <a:lumMod val="10000"/>
                  </a:srgbClr>
                </a:solidFill>
                <a:latin typeface="华文楷体" panose="02010600040101010101" pitchFamily="2" charset="-122"/>
                <a:ea typeface="华文楷体" panose="02010600040101010101" pitchFamily="2" charset="-122"/>
              </a:rPr>
              <a:t>主节点可能会是拜占庭的：它可能会给不同的请求编上相同的序号，或者不去分配序号，或者让相邻的序号不连续</a:t>
            </a: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a:t>
            </a:r>
            <a:endParaRPr lang="en-US" altLang="zh-CN" sz="2400" dirty="0" smtClean="0">
              <a:solidFill>
                <a:srgbClr val="E9E9E9">
                  <a:lumMod val="10000"/>
                </a:srgbClr>
              </a:solidFill>
              <a:latin typeface="华文楷体" panose="02010600040101010101" pitchFamily="2" charset="-122"/>
              <a:ea typeface="华文楷体" panose="02010600040101010101" pitchFamily="2" charset="-122"/>
            </a:endParaRPr>
          </a:p>
          <a:p>
            <a:pPr>
              <a:lnSpc>
                <a:spcPct val="150000"/>
              </a:lnSpc>
            </a:pP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备份</a:t>
            </a:r>
            <a:r>
              <a:rPr lang="zh-CN" altLang="en-US" sz="2400" dirty="0">
                <a:solidFill>
                  <a:srgbClr val="E9E9E9">
                    <a:lumMod val="10000"/>
                  </a:srgbClr>
                </a:solidFill>
                <a:latin typeface="华文楷体" panose="02010600040101010101" pitchFamily="2" charset="-122"/>
                <a:ea typeface="华文楷体" panose="02010600040101010101" pitchFamily="2" charset="-122"/>
              </a:rPr>
              <a:t>节点应当有职责来主动检查这些序号的合法性，并能通过</a:t>
            </a:r>
            <a:r>
              <a:rPr lang="en-US" altLang="zh-CN" sz="2400" dirty="0">
                <a:solidFill>
                  <a:srgbClr val="E9E9E9">
                    <a:lumMod val="10000"/>
                  </a:srgbClr>
                </a:solidFill>
                <a:latin typeface="华文楷体" panose="02010600040101010101" pitchFamily="2" charset="-122"/>
                <a:ea typeface="华文楷体" panose="02010600040101010101" pitchFamily="2" charset="-122"/>
              </a:rPr>
              <a:t>timeout</a:t>
            </a:r>
            <a:r>
              <a:rPr lang="zh-CN" altLang="en-US" sz="2400" dirty="0">
                <a:solidFill>
                  <a:srgbClr val="E9E9E9">
                    <a:lumMod val="10000"/>
                  </a:srgbClr>
                </a:solidFill>
                <a:latin typeface="华文楷体" panose="02010600040101010101" pitchFamily="2" charset="-122"/>
                <a:ea typeface="华文楷体" panose="02010600040101010101" pitchFamily="2" charset="-122"/>
              </a:rPr>
              <a:t>机制检测到主节点是否已经宕掉。当出现这些异常情况时，这些备份节点就会触发视图更换</a:t>
            </a:r>
            <a:r>
              <a:rPr lang="en-US" altLang="zh-CN" sz="2400" dirty="0">
                <a:solidFill>
                  <a:srgbClr val="E9E9E9">
                    <a:lumMod val="10000"/>
                  </a:srgbClr>
                </a:solidFill>
                <a:latin typeface="华文楷体" panose="02010600040101010101" pitchFamily="2" charset="-122"/>
                <a:ea typeface="华文楷体" panose="02010600040101010101" pitchFamily="2" charset="-122"/>
              </a:rPr>
              <a:t>view change</a:t>
            </a:r>
            <a:r>
              <a:rPr lang="zh-CN" altLang="en-US" sz="2400" dirty="0">
                <a:solidFill>
                  <a:srgbClr val="E9E9E9">
                    <a:lumMod val="10000"/>
                  </a:srgbClr>
                </a:solidFill>
                <a:latin typeface="华文楷体" panose="02010600040101010101" pitchFamily="2" charset="-122"/>
                <a:ea typeface="华文楷体" panose="02010600040101010101" pitchFamily="2" charset="-122"/>
              </a:rPr>
              <a:t>协议来选举出新的主节点</a:t>
            </a:r>
            <a:r>
              <a:rPr lang="zh-CN" altLang="en-US" sz="2400" dirty="0" smtClean="0">
                <a:solidFill>
                  <a:srgbClr val="E9E9E9">
                    <a:lumMod val="10000"/>
                  </a:srgbClr>
                </a:solidFill>
                <a:latin typeface="华文楷体" panose="02010600040101010101" pitchFamily="2" charset="-122"/>
                <a:ea typeface="华文楷体" panose="02010600040101010101" pitchFamily="2" charset="-122"/>
              </a:rPr>
              <a:t>。</a:t>
            </a:r>
            <a:endParaRPr lang="zh-CN" altLang="en-US" sz="2400" dirty="0">
              <a:solidFill>
                <a:srgbClr val="E9E9E9">
                  <a:lumMod val="10000"/>
                </a:srgbClr>
              </a:solidFill>
              <a:latin typeface="华文楷体" panose="02010600040101010101" pitchFamily="2" charset="-122"/>
              <a:ea typeface="华文楷体" panose="02010600040101010101" pitchFamily="2" charset="-122"/>
            </a:endParaRPr>
          </a:p>
        </p:txBody>
      </p:sp>
      <p:sp>
        <p:nvSpPr>
          <p:cNvPr id="7" name="文本框 6"/>
          <p:cNvSpPr txBox="1"/>
          <p:nvPr/>
        </p:nvSpPr>
        <p:spPr>
          <a:xfrm>
            <a:off x="123871" y="746843"/>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800" dirty="0">
                <a:solidFill>
                  <a:srgbClr val="9B0D14"/>
                </a:solidFill>
                <a:latin typeface="华文中宋" panose="02010600040101010101" pitchFamily="2" charset="-122"/>
                <a:ea typeface="华文中宋" panose="02010600040101010101" pitchFamily="2" charset="-122"/>
              </a:rPr>
              <a:t>视图</a:t>
            </a:r>
            <a:r>
              <a:rPr lang="en-US" altLang="zh-CN" sz="2800" dirty="0">
                <a:solidFill>
                  <a:srgbClr val="9B0D14"/>
                </a:solidFill>
                <a:latin typeface="华文中宋" panose="02010600040101010101" pitchFamily="2" charset="-122"/>
                <a:ea typeface="华文中宋" panose="02010600040101010101" pitchFamily="2" charset="-122"/>
              </a:rPr>
              <a:t>view</a:t>
            </a:r>
            <a:endParaRPr lang="zh-CN" altLang="en-US" sz="2800" dirty="0">
              <a:solidFill>
                <a:srgbClr val="9B0D14"/>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802557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6114" y="742171"/>
            <a:ext cx="8848667" cy="4524315"/>
          </a:xfrm>
          <a:prstGeom prst="rect">
            <a:avLst/>
          </a:prstGeom>
          <a:noFill/>
        </p:spPr>
        <p:txBody>
          <a:bodyPr wrap="square" rtlCol="0">
            <a:spAutoFit/>
          </a:bodyPr>
          <a:lstStyle/>
          <a:p>
            <a:pPr lvl="0" eaLnBrk="0" fontAlgn="ctr" hangingPunct="0">
              <a:lnSpc>
                <a:spcPct val="150000"/>
              </a:lnSpc>
              <a:spcBef>
                <a:spcPct val="0"/>
              </a:spcBef>
              <a:spcAft>
                <a:spcPct val="0"/>
              </a:spcAft>
            </a:pPr>
            <a:r>
              <a:rPr lang="zh-CN" altLang="zh-CN" sz="2400" dirty="0" smtClean="0">
                <a:solidFill>
                  <a:srgbClr val="2F2F2F"/>
                </a:solidFill>
                <a:latin typeface="Arial" panose="020B0604020202020204" pitchFamily="34" charset="0"/>
                <a:ea typeface="-apple-system"/>
              </a:rPr>
              <a:t>在</a:t>
            </a:r>
            <a:r>
              <a:rPr lang="zh-CN" altLang="en-US" sz="2400" dirty="0" smtClean="0">
                <a:solidFill>
                  <a:srgbClr val="2F2F2F"/>
                </a:solidFill>
                <a:latin typeface="Arial" panose="020B0604020202020204" pitchFamily="34" charset="0"/>
                <a:ea typeface="-apple-system"/>
              </a:rPr>
              <a:t>请求</a:t>
            </a:r>
            <a:r>
              <a:rPr lang="zh-CN" altLang="zh-CN" sz="2400" dirty="0" smtClean="0">
                <a:solidFill>
                  <a:srgbClr val="2F2F2F"/>
                </a:solidFill>
                <a:latin typeface="Arial" panose="020B0604020202020204" pitchFamily="34" charset="0"/>
                <a:ea typeface="-apple-system"/>
              </a:rPr>
              <a:t>阶段，</a:t>
            </a:r>
            <a:r>
              <a:rPr lang="zh-CN" altLang="en-US" sz="2400" dirty="0" smtClean="0">
                <a:solidFill>
                  <a:srgbClr val="2F2F2F"/>
                </a:solidFill>
                <a:latin typeface="Arial" panose="020B0604020202020204" pitchFamily="34" charset="0"/>
                <a:ea typeface="-apple-system"/>
              </a:rPr>
              <a:t>客户端</a:t>
            </a:r>
            <a:r>
              <a:rPr lang="en-US" altLang="zh-CN" sz="2400" dirty="0">
                <a:solidFill>
                  <a:srgbClr val="2F2F2F"/>
                </a:solidFill>
                <a:latin typeface="Arial" panose="020B0604020202020204" pitchFamily="34" charset="0"/>
                <a:ea typeface="-apple-system"/>
              </a:rPr>
              <a:t>c</a:t>
            </a:r>
            <a:r>
              <a:rPr lang="zh-CN" altLang="en-US" sz="2400" dirty="0">
                <a:solidFill>
                  <a:srgbClr val="2F2F2F"/>
                </a:solidFill>
                <a:latin typeface="Arial" panose="020B0604020202020204" pitchFamily="34" charset="0"/>
                <a:ea typeface="-apple-system"/>
              </a:rPr>
              <a:t>向主节点</a:t>
            </a:r>
            <a:r>
              <a:rPr lang="en-US" altLang="zh-CN" sz="2400" dirty="0">
                <a:solidFill>
                  <a:srgbClr val="2F2F2F"/>
                </a:solidFill>
                <a:latin typeface="Arial" panose="020B0604020202020204" pitchFamily="34" charset="0"/>
                <a:ea typeface="-apple-system"/>
              </a:rPr>
              <a:t>p</a:t>
            </a:r>
            <a:r>
              <a:rPr lang="zh-CN" altLang="en-US" sz="2400" dirty="0" smtClean="0">
                <a:solidFill>
                  <a:srgbClr val="2F2F2F"/>
                </a:solidFill>
                <a:latin typeface="Arial" panose="020B0604020202020204" pitchFamily="34" charset="0"/>
                <a:ea typeface="-apple-system"/>
              </a:rPr>
              <a:t>发送请求</a:t>
            </a:r>
            <a:endParaRPr lang="en-US" altLang="zh-CN" sz="2400" dirty="0" smtClean="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r>
              <a:rPr lang="en-US" altLang="zh-CN" sz="2400" dirty="0">
                <a:solidFill>
                  <a:srgbClr val="2F2F2F"/>
                </a:solidFill>
                <a:latin typeface="Arial" panose="020B0604020202020204" pitchFamily="34" charset="0"/>
                <a:ea typeface="-apple-system"/>
              </a:rPr>
              <a:t>&lt;REQUEST, o, t, c</a:t>
            </a:r>
            <a:r>
              <a:rPr lang="en-US" altLang="zh-CN" sz="2400" dirty="0" smtClean="0">
                <a:solidFill>
                  <a:srgbClr val="2F2F2F"/>
                </a:solidFill>
                <a:latin typeface="Arial" panose="020B0604020202020204" pitchFamily="34" charset="0"/>
                <a:ea typeface="-apple-system"/>
              </a:rPr>
              <a:t>&gt;</a:t>
            </a:r>
            <a:r>
              <a:rPr lang="el-GR" altLang="zh-CN" sz="2400" baseline="-25000" dirty="0">
                <a:solidFill>
                  <a:srgbClr val="C7254E"/>
                </a:solidFill>
                <a:latin typeface="Arial Unicode MS"/>
                <a:ea typeface="Menlo"/>
              </a:rPr>
              <a:t> </a:t>
            </a:r>
            <a:r>
              <a:rPr lang="el-GR" altLang="zh-CN" sz="2400" baseline="-25000" dirty="0" smtClean="0">
                <a:solidFill>
                  <a:srgbClr val="C7254E"/>
                </a:solidFill>
                <a:latin typeface="Arial Unicode MS"/>
                <a:ea typeface="Menlo"/>
              </a:rPr>
              <a:t>σ</a:t>
            </a:r>
            <a:r>
              <a:rPr lang="en-US" altLang="zh-CN" sz="2400" baseline="-25000" dirty="0">
                <a:solidFill>
                  <a:srgbClr val="C7254E"/>
                </a:solidFill>
                <a:latin typeface="Arial Unicode MS"/>
                <a:ea typeface="Menlo"/>
              </a:rPr>
              <a:t>C</a:t>
            </a:r>
          </a:p>
          <a:p>
            <a:pPr lvl="0" eaLnBrk="0" fontAlgn="ctr" hangingPunct="0">
              <a:lnSpc>
                <a:spcPct val="150000"/>
              </a:lnSpc>
              <a:spcBef>
                <a:spcPct val="0"/>
              </a:spcBef>
              <a:spcAft>
                <a:spcPct val="0"/>
              </a:spcAft>
            </a:pPr>
            <a:r>
              <a:rPr lang="en-US" altLang="zh-CN" sz="2400" dirty="0" smtClean="0">
                <a:solidFill>
                  <a:srgbClr val="2F2F2F"/>
                </a:solidFill>
                <a:latin typeface="Arial" panose="020B0604020202020204" pitchFamily="34" charset="0"/>
                <a:ea typeface="-apple-system"/>
              </a:rPr>
              <a:t>o</a:t>
            </a:r>
            <a:r>
              <a:rPr lang="en-US" altLang="zh-CN" sz="2400" dirty="0">
                <a:solidFill>
                  <a:srgbClr val="2F2F2F"/>
                </a:solidFill>
                <a:latin typeface="Arial" panose="020B0604020202020204" pitchFamily="34" charset="0"/>
                <a:ea typeface="-apple-system"/>
              </a:rPr>
              <a:t>: </a:t>
            </a:r>
            <a:r>
              <a:rPr lang="zh-CN" altLang="en-US" sz="2400" dirty="0">
                <a:solidFill>
                  <a:srgbClr val="2F2F2F"/>
                </a:solidFill>
                <a:latin typeface="Arial" panose="020B0604020202020204" pitchFamily="34" charset="0"/>
                <a:ea typeface="-apple-system"/>
              </a:rPr>
              <a:t>请求的具体</a:t>
            </a:r>
            <a:r>
              <a:rPr lang="zh-CN" altLang="en-US" sz="2400" dirty="0" smtClean="0">
                <a:solidFill>
                  <a:srgbClr val="2F2F2F"/>
                </a:solidFill>
                <a:latin typeface="Arial" panose="020B0604020202020204" pitchFamily="34" charset="0"/>
                <a:ea typeface="-apple-system"/>
              </a:rPr>
              <a:t>操作</a:t>
            </a:r>
            <a:endParaRPr lang="en-US" altLang="zh-CN" sz="2400" dirty="0" smtClean="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r>
              <a:rPr lang="en-US" altLang="zh-CN" sz="2400" dirty="0" smtClean="0">
                <a:solidFill>
                  <a:srgbClr val="2F2F2F"/>
                </a:solidFill>
                <a:latin typeface="Arial" panose="020B0604020202020204" pitchFamily="34" charset="0"/>
                <a:ea typeface="-apple-system"/>
              </a:rPr>
              <a:t>t</a:t>
            </a:r>
            <a:r>
              <a:rPr lang="en-US" altLang="zh-CN" sz="2400" dirty="0">
                <a:solidFill>
                  <a:srgbClr val="2F2F2F"/>
                </a:solidFill>
                <a:latin typeface="Arial" panose="020B0604020202020204" pitchFamily="34" charset="0"/>
                <a:ea typeface="-apple-system"/>
              </a:rPr>
              <a:t>: </a:t>
            </a:r>
            <a:r>
              <a:rPr lang="zh-CN" altLang="en-US" sz="2400" dirty="0">
                <a:solidFill>
                  <a:srgbClr val="2F2F2F"/>
                </a:solidFill>
                <a:latin typeface="Arial" panose="020B0604020202020204" pitchFamily="34" charset="0"/>
                <a:ea typeface="-apple-system"/>
              </a:rPr>
              <a:t>请求时客户端追加的时间</a:t>
            </a:r>
            <a:r>
              <a:rPr lang="zh-CN" altLang="en-US" sz="2400" dirty="0" smtClean="0">
                <a:solidFill>
                  <a:srgbClr val="2F2F2F"/>
                </a:solidFill>
                <a:latin typeface="Arial" panose="020B0604020202020204" pitchFamily="34" charset="0"/>
                <a:ea typeface="-apple-system"/>
              </a:rPr>
              <a:t>戳</a:t>
            </a:r>
            <a:endParaRPr lang="en-US" altLang="zh-CN" sz="2400" dirty="0" smtClean="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r>
              <a:rPr lang="en-US" altLang="zh-CN" sz="2400" dirty="0" smtClean="0">
                <a:solidFill>
                  <a:srgbClr val="2F2F2F"/>
                </a:solidFill>
                <a:latin typeface="Arial" panose="020B0604020202020204" pitchFamily="34" charset="0"/>
                <a:ea typeface="-apple-system"/>
              </a:rPr>
              <a:t>c</a:t>
            </a:r>
            <a:r>
              <a:rPr lang="zh-CN" altLang="en-US" sz="2400" dirty="0">
                <a:solidFill>
                  <a:srgbClr val="2F2F2F"/>
                </a:solidFill>
                <a:latin typeface="Arial" panose="020B0604020202020204" pitchFamily="34" charset="0"/>
                <a:ea typeface="-apple-system"/>
              </a:rPr>
              <a:t>：客户端标识</a:t>
            </a:r>
            <a:r>
              <a:rPr lang="zh-CN" altLang="en-US" sz="2400" dirty="0" smtClean="0">
                <a:solidFill>
                  <a:srgbClr val="2F2F2F"/>
                </a:solidFill>
                <a:latin typeface="Arial" panose="020B0604020202020204" pitchFamily="34" charset="0"/>
                <a:ea typeface="-apple-system"/>
              </a:rPr>
              <a:t>。</a:t>
            </a:r>
            <a:endParaRPr lang="en-US" altLang="zh-CN" sz="2400" dirty="0" smtClean="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r>
              <a:rPr lang="en-US" altLang="zh-CN" sz="2400" dirty="0" smtClean="0">
                <a:solidFill>
                  <a:srgbClr val="2F2F2F"/>
                </a:solidFill>
                <a:latin typeface="Arial" panose="020B0604020202020204" pitchFamily="34" charset="0"/>
                <a:ea typeface="-apple-system"/>
              </a:rPr>
              <a:t>REQUEST</a:t>
            </a:r>
            <a:r>
              <a:rPr lang="en-US" altLang="zh-CN" sz="2400" dirty="0">
                <a:solidFill>
                  <a:srgbClr val="2F2F2F"/>
                </a:solidFill>
                <a:latin typeface="Arial" panose="020B0604020202020204" pitchFamily="34" charset="0"/>
                <a:ea typeface="-apple-system"/>
              </a:rPr>
              <a:t>: </a:t>
            </a:r>
            <a:r>
              <a:rPr lang="zh-CN" altLang="en-US" sz="2400" dirty="0">
                <a:solidFill>
                  <a:srgbClr val="2F2F2F"/>
                </a:solidFill>
                <a:latin typeface="Arial" panose="020B0604020202020204" pitchFamily="34" charset="0"/>
                <a:ea typeface="-apple-system"/>
              </a:rPr>
              <a:t>包含消息内容</a:t>
            </a:r>
            <a:r>
              <a:rPr lang="en-US" altLang="zh-CN" sz="2400" dirty="0">
                <a:solidFill>
                  <a:srgbClr val="2F2F2F"/>
                </a:solidFill>
                <a:latin typeface="Arial" panose="020B0604020202020204" pitchFamily="34" charset="0"/>
                <a:ea typeface="-apple-system"/>
              </a:rPr>
              <a:t>m</a:t>
            </a:r>
            <a:r>
              <a:rPr lang="zh-CN" altLang="en-US" sz="2400" dirty="0">
                <a:solidFill>
                  <a:srgbClr val="2F2F2F"/>
                </a:solidFill>
                <a:latin typeface="Arial" panose="020B0604020202020204" pitchFamily="34" charset="0"/>
                <a:ea typeface="-apple-system"/>
              </a:rPr>
              <a:t>，以及消息摘要</a:t>
            </a:r>
            <a:r>
              <a:rPr lang="en-US" altLang="zh-CN" sz="2400" dirty="0" smtClean="0">
                <a:solidFill>
                  <a:srgbClr val="2F2F2F"/>
                </a:solidFill>
                <a:latin typeface="Arial" panose="020B0604020202020204" pitchFamily="34" charset="0"/>
                <a:ea typeface="-apple-system"/>
              </a:rPr>
              <a:t>d(m)</a:t>
            </a:r>
          </a:p>
          <a:p>
            <a:pPr lvl="0"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客户端</a:t>
            </a:r>
            <a:r>
              <a:rPr lang="zh-CN" altLang="en-US" sz="2400" dirty="0">
                <a:solidFill>
                  <a:srgbClr val="2F2F2F"/>
                </a:solidFill>
                <a:latin typeface="Arial" panose="020B0604020202020204" pitchFamily="34" charset="0"/>
                <a:ea typeface="-apple-system"/>
              </a:rPr>
              <a:t>对请求进行</a:t>
            </a:r>
            <a:r>
              <a:rPr lang="zh-CN" altLang="en-US" sz="2400" dirty="0" smtClean="0">
                <a:solidFill>
                  <a:srgbClr val="2F2F2F"/>
                </a:solidFill>
                <a:latin typeface="Arial" panose="020B0604020202020204" pitchFamily="34" charset="0"/>
                <a:ea typeface="-apple-system"/>
              </a:rPr>
              <a:t>签名</a:t>
            </a:r>
            <a:endParaRPr lang="en-US" altLang="zh-CN" sz="2400" dirty="0" smtClean="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endParaRPr lang="zh-CN" altLang="zh-CN" sz="2400" dirty="0">
              <a:latin typeface="Arial" panose="020B0604020202020204" pitchFamily="34" charset="0"/>
            </a:endParaRPr>
          </a:p>
        </p:txBody>
      </p:sp>
      <p:sp>
        <p:nvSpPr>
          <p:cNvPr id="4" name="文本框 3"/>
          <p:cNvSpPr txBox="1"/>
          <p:nvPr/>
        </p:nvSpPr>
        <p:spPr>
          <a:xfrm>
            <a:off x="184731" y="268862"/>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Request</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54012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ages.gitbook.cn/a001c070-02e0-11e9-9c1f-f5825e3f91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152" y="962892"/>
            <a:ext cx="4623793" cy="291543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16113" y="742171"/>
            <a:ext cx="10109431" cy="5355312"/>
          </a:xfrm>
          <a:prstGeom prst="rect">
            <a:avLst/>
          </a:prstGeom>
          <a:noFill/>
        </p:spPr>
        <p:txBody>
          <a:bodyPr wrap="square" rtlCol="0">
            <a:spAutoFit/>
          </a:bodyPr>
          <a:lstStyle/>
          <a:p>
            <a:pPr lvl="0" eaLnBrk="0" fontAlgn="ctr" hangingPunct="0">
              <a:lnSpc>
                <a:spcPct val="150000"/>
              </a:lnSpc>
              <a:spcBef>
                <a:spcPct val="0"/>
              </a:spcBef>
              <a:spcAft>
                <a:spcPct val="0"/>
              </a:spcAft>
            </a:pPr>
            <a:r>
              <a:rPr lang="zh-CN" altLang="zh-CN" sz="2400" dirty="0">
                <a:solidFill>
                  <a:srgbClr val="2F2F2F"/>
                </a:solidFill>
                <a:latin typeface="Arial" panose="020B0604020202020204" pitchFamily="34" charset="0"/>
                <a:ea typeface="-apple-system"/>
              </a:rPr>
              <a:t>在预准备阶段，主</a:t>
            </a:r>
            <a:r>
              <a:rPr lang="zh-CN" altLang="zh-CN" sz="2400" dirty="0" smtClean="0">
                <a:solidFill>
                  <a:srgbClr val="2F2F2F"/>
                </a:solidFill>
                <a:latin typeface="Arial" panose="020B0604020202020204" pitchFamily="34" charset="0"/>
                <a:ea typeface="-apple-system"/>
              </a:rPr>
              <a:t>节点</a:t>
            </a:r>
            <a:r>
              <a:rPr lang="zh-CN" altLang="en-US" sz="2400" dirty="0" smtClean="0">
                <a:solidFill>
                  <a:srgbClr val="2F2F2F"/>
                </a:solidFill>
                <a:latin typeface="Arial" panose="020B0604020202020204" pitchFamily="34" charset="0"/>
                <a:ea typeface="-apple-system"/>
              </a:rPr>
              <a:t>对签名进行校验，并</a:t>
            </a:r>
            <a:r>
              <a:rPr lang="zh-CN" altLang="zh-CN" sz="2400" dirty="0" smtClean="0">
                <a:solidFill>
                  <a:srgbClr val="2F2F2F"/>
                </a:solidFill>
                <a:latin typeface="Arial" panose="020B0604020202020204" pitchFamily="34" charset="0"/>
                <a:ea typeface="-apple-system"/>
              </a:rPr>
              <a:t>分配</a:t>
            </a:r>
            <a:r>
              <a:rPr lang="zh-CN" altLang="zh-CN" sz="2400" dirty="0">
                <a:solidFill>
                  <a:srgbClr val="2F2F2F"/>
                </a:solidFill>
                <a:latin typeface="Arial" panose="020B0604020202020204" pitchFamily="34" charset="0"/>
                <a:ea typeface="-apple-system"/>
              </a:rPr>
              <a:t>一个序列号n给收到的</a:t>
            </a:r>
            <a:r>
              <a:rPr lang="zh-CN" altLang="zh-CN" sz="2400" dirty="0" smtClean="0">
                <a:solidFill>
                  <a:srgbClr val="2F2F2F"/>
                </a:solidFill>
                <a:latin typeface="Arial" panose="020B0604020202020204" pitchFamily="34" charset="0"/>
                <a:ea typeface="-apple-system"/>
              </a:rPr>
              <a:t>请求</a:t>
            </a:r>
            <a:endParaRPr lang="en-US" altLang="zh-CN" sz="2400" dirty="0" smtClean="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r>
              <a:rPr lang="zh-CN" altLang="zh-CN" sz="2400" dirty="0" smtClean="0">
                <a:solidFill>
                  <a:srgbClr val="2F2F2F"/>
                </a:solidFill>
                <a:latin typeface="Arial" panose="020B0604020202020204" pitchFamily="34" charset="0"/>
                <a:ea typeface="-apple-system"/>
              </a:rPr>
              <a:t>然后</a:t>
            </a:r>
            <a:r>
              <a:rPr lang="zh-CN" altLang="zh-CN" sz="2400" dirty="0">
                <a:solidFill>
                  <a:srgbClr val="2F2F2F"/>
                </a:solidFill>
                <a:latin typeface="Arial" panose="020B0604020202020204" pitchFamily="34" charset="0"/>
                <a:ea typeface="-apple-system"/>
              </a:rPr>
              <a:t>向所有备份节点群发预准备消息，预准备消息的格式</a:t>
            </a:r>
            <a:r>
              <a:rPr lang="zh-CN" altLang="zh-CN" sz="2400" dirty="0" smtClean="0">
                <a:solidFill>
                  <a:srgbClr val="2F2F2F"/>
                </a:solidFill>
                <a:latin typeface="Arial" panose="020B0604020202020204" pitchFamily="34" charset="0"/>
                <a:ea typeface="-apple-system"/>
              </a:rPr>
              <a:t>为</a:t>
            </a:r>
            <a:r>
              <a:rPr lang="en-US" altLang="zh-CN" sz="2400" dirty="0" smtClean="0">
                <a:solidFill>
                  <a:srgbClr val="2F2F2F"/>
                </a:solidFill>
                <a:latin typeface="Arial" panose="020B0604020202020204" pitchFamily="34" charset="0"/>
                <a:ea typeface="-apple-system"/>
              </a:rPr>
              <a:t> </a:t>
            </a:r>
          </a:p>
          <a:p>
            <a:pPr lvl="0" eaLnBrk="0" fontAlgn="ctr" hangingPunct="0">
              <a:lnSpc>
                <a:spcPct val="150000"/>
              </a:lnSpc>
              <a:spcBef>
                <a:spcPct val="0"/>
              </a:spcBef>
              <a:spcAft>
                <a:spcPct val="0"/>
              </a:spcAft>
            </a:pPr>
            <a:r>
              <a:rPr lang="zh-CN" altLang="zh-CN" sz="3600" dirty="0" smtClean="0">
                <a:solidFill>
                  <a:srgbClr val="C7254E"/>
                </a:solidFill>
                <a:latin typeface="Arial Unicode MS"/>
                <a:ea typeface="Menlo"/>
              </a:rPr>
              <a:t>&lt; &lt; </a:t>
            </a:r>
            <a:r>
              <a:rPr lang="en-US" altLang="zh-CN" sz="3600" dirty="0" smtClean="0">
                <a:solidFill>
                  <a:srgbClr val="C7254E"/>
                </a:solidFill>
                <a:latin typeface="Arial Unicode MS"/>
                <a:ea typeface="Menlo"/>
              </a:rPr>
              <a:t>PRE-</a:t>
            </a:r>
            <a:r>
              <a:rPr lang="en-US" altLang="zh-CN" sz="3600" dirty="0" err="1" smtClean="0">
                <a:solidFill>
                  <a:srgbClr val="C7254E"/>
                </a:solidFill>
                <a:latin typeface="Arial Unicode MS"/>
                <a:ea typeface="Menlo"/>
              </a:rPr>
              <a:t>PREPARE,v,n,d</a:t>
            </a:r>
            <a:r>
              <a:rPr lang="zh-CN" altLang="zh-CN" sz="3600" dirty="0" smtClean="0">
                <a:solidFill>
                  <a:srgbClr val="C7254E"/>
                </a:solidFill>
                <a:latin typeface="Arial Unicode MS"/>
                <a:ea typeface="Menlo"/>
              </a:rPr>
              <a:t> </a:t>
            </a:r>
            <a:r>
              <a:rPr lang="zh-CN" altLang="zh-CN" sz="3600" dirty="0">
                <a:solidFill>
                  <a:srgbClr val="C7254E"/>
                </a:solidFill>
                <a:latin typeface="Arial Unicode MS"/>
                <a:ea typeface="Menlo"/>
              </a:rPr>
              <a:t>&gt; </a:t>
            </a:r>
            <a:r>
              <a:rPr lang="el-GR" altLang="zh-CN" sz="3600" baseline="-25000" dirty="0" smtClean="0">
                <a:solidFill>
                  <a:srgbClr val="C7254E"/>
                </a:solidFill>
                <a:latin typeface="Arial Unicode MS"/>
                <a:ea typeface="Menlo"/>
              </a:rPr>
              <a:t>σ</a:t>
            </a:r>
            <a:r>
              <a:rPr lang="en-US" altLang="zh-CN" sz="3600" baseline="-25000" dirty="0">
                <a:solidFill>
                  <a:srgbClr val="C7254E"/>
                </a:solidFill>
                <a:latin typeface="Arial Unicode MS"/>
                <a:ea typeface="Menlo"/>
              </a:rPr>
              <a:t>p</a:t>
            </a:r>
            <a:r>
              <a:rPr lang="zh-CN" altLang="zh-CN" sz="3600" dirty="0" smtClean="0">
                <a:solidFill>
                  <a:srgbClr val="C7254E"/>
                </a:solidFill>
                <a:latin typeface="Arial Unicode MS"/>
                <a:ea typeface="Menlo"/>
              </a:rPr>
              <a:t>,m&gt;</a:t>
            </a:r>
            <a:endParaRPr lang="en-US" altLang="zh-CN" sz="5400" dirty="0" smtClean="0">
              <a:solidFill>
                <a:srgbClr val="2F2F2F"/>
              </a:solidFill>
              <a:ea typeface="Menlo"/>
            </a:endParaRPr>
          </a:p>
          <a:p>
            <a:pPr lvl="0" eaLnBrk="0" fontAlgn="ctr" hangingPunct="0">
              <a:lnSpc>
                <a:spcPct val="150000"/>
              </a:lnSpc>
              <a:spcBef>
                <a:spcPct val="0"/>
              </a:spcBef>
              <a:spcAft>
                <a:spcPct val="0"/>
              </a:spcAft>
            </a:pPr>
            <a:r>
              <a:rPr lang="zh-CN" altLang="zh-CN" sz="2400" dirty="0" smtClean="0">
                <a:solidFill>
                  <a:srgbClr val="2F2F2F"/>
                </a:solidFill>
                <a:ea typeface="-apple-system"/>
              </a:rPr>
              <a:t>这里v是视图编号，m是客户端发送的请求消息，d是请求消息m的摘要。</a:t>
            </a:r>
            <a:endParaRPr lang="en-US" altLang="zh-CN" sz="2400" dirty="0" smtClean="0">
              <a:solidFill>
                <a:srgbClr val="2F2F2F"/>
              </a:solidFill>
              <a:ea typeface="-apple-system"/>
            </a:endParaRPr>
          </a:p>
          <a:p>
            <a:pPr lvl="0" eaLnBrk="0" fontAlgn="ctr" hangingPunct="0">
              <a:lnSpc>
                <a:spcPct val="150000"/>
              </a:lnSpc>
              <a:spcBef>
                <a:spcPct val="0"/>
              </a:spcBef>
              <a:spcAft>
                <a:spcPct val="0"/>
              </a:spcAft>
            </a:pPr>
            <a:r>
              <a:rPr lang="zh-CN" altLang="en-US" sz="2400" dirty="0" smtClean="0">
                <a:latin typeface="Arial" panose="020B0604020202020204" pitchFamily="34" charset="0"/>
              </a:rPr>
              <a:t>预</a:t>
            </a:r>
            <a:r>
              <a:rPr lang="zh-CN" altLang="en-US" sz="2400" dirty="0">
                <a:latin typeface="Arial" panose="020B0604020202020204" pitchFamily="34" charset="0"/>
              </a:rPr>
              <a:t>准备消息的目的是作为一种证明，确定该请求是在视图</a:t>
            </a:r>
            <a:r>
              <a:rPr lang="en-US" altLang="zh-CN" sz="2400" dirty="0">
                <a:latin typeface="Arial" panose="020B0604020202020204" pitchFamily="34" charset="0"/>
              </a:rPr>
              <a:t>v</a:t>
            </a:r>
            <a:r>
              <a:rPr lang="zh-CN" altLang="en-US" sz="2400" dirty="0">
                <a:latin typeface="Arial" panose="020B0604020202020204" pitchFamily="34" charset="0"/>
              </a:rPr>
              <a:t>中被赋予了序号</a:t>
            </a:r>
            <a:r>
              <a:rPr lang="en-US" altLang="zh-CN" sz="2400" dirty="0">
                <a:latin typeface="Arial" panose="020B0604020202020204" pitchFamily="34" charset="0"/>
              </a:rPr>
              <a:t>n</a:t>
            </a:r>
            <a:endParaRPr lang="en-US" altLang="zh-CN" sz="2400" dirty="0">
              <a:solidFill>
                <a:srgbClr val="2F2F2F"/>
              </a:solidFill>
              <a:latin typeface="Arial" panose="020B0604020202020204" pitchFamily="34" charset="0"/>
            </a:endParaRPr>
          </a:p>
          <a:p>
            <a:pPr lvl="0" eaLnBrk="0" fontAlgn="ctr" hangingPunct="0">
              <a:lnSpc>
                <a:spcPct val="150000"/>
              </a:lnSpc>
              <a:spcBef>
                <a:spcPct val="0"/>
              </a:spcBef>
              <a:spcAft>
                <a:spcPct val="0"/>
              </a:spcAft>
            </a:pPr>
            <a:r>
              <a:rPr lang="zh-CN" altLang="en-US" sz="2400" dirty="0" smtClean="0">
                <a:latin typeface="Arial" panose="020B0604020202020204" pitchFamily="34" charset="0"/>
              </a:rPr>
              <a:t>在</a:t>
            </a:r>
            <a:r>
              <a:rPr lang="zh-CN" altLang="en-US" sz="2400" dirty="0">
                <a:latin typeface="Arial" panose="020B0604020202020204" pitchFamily="34" charset="0"/>
              </a:rPr>
              <a:t>视图变更的过程中可以</a:t>
            </a:r>
            <a:r>
              <a:rPr lang="zh-CN" altLang="en-US" sz="2400" dirty="0" smtClean="0">
                <a:latin typeface="Arial" panose="020B0604020202020204" pitchFamily="34" charset="0"/>
              </a:rPr>
              <a:t>追索请求</a:t>
            </a:r>
            <a:endParaRPr lang="en-US" altLang="zh-CN" sz="2400" dirty="0" smtClean="0">
              <a:latin typeface="Arial" panose="020B0604020202020204" pitchFamily="34" charset="0"/>
            </a:endParaRPr>
          </a:p>
          <a:p>
            <a:pPr eaLnBrk="0" fontAlgn="ctr" hangingPunct="0">
              <a:lnSpc>
                <a:spcPct val="150000"/>
              </a:lnSpc>
              <a:spcBef>
                <a:spcPct val="0"/>
              </a:spcBef>
              <a:spcAft>
                <a:spcPct val="0"/>
              </a:spcAft>
            </a:pPr>
            <a:r>
              <a:rPr lang="zh-CN" altLang="en-US" sz="2400" dirty="0">
                <a:latin typeface="Arial" panose="020B0604020202020204" pitchFamily="34" charset="0"/>
              </a:rPr>
              <a:t>请求本身是不包含在预准备的消息里面的，这样就能使预准备消息足够小</a:t>
            </a:r>
            <a:endParaRPr lang="en-US" altLang="zh-CN" sz="2400" dirty="0">
              <a:latin typeface="Arial" panose="020B0604020202020204" pitchFamily="34" charset="0"/>
            </a:endParaRPr>
          </a:p>
          <a:p>
            <a:pPr lvl="0" eaLnBrk="0" fontAlgn="ctr" hangingPunct="0">
              <a:lnSpc>
                <a:spcPct val="150000"/>
              </a:lnSpc>
              <a:spcBef>
                <a:spcPct val="0"/>
              </a:spcBef>
              <a:spcAft>
                <a:spcPct val="0"/>
              </a:spcAft>
            </a:pPr>
            <a:endParaRPr lang="zh-CN" altLang="zh-CN" sz="2400" dirty="0">
              <a:latin typeface="Arial" panose="020B0604020202020204" pitchFamily="34" charset="0"/>
            </a:endParaRPr>
          </a:p>
        </p:txBody>
      </p:sp>
      <p:sp>
        <p:nvSpPr>
          <p:cNvPr id="4" name="文本框 3"/>
          <p:cNvSpPr txBox="1"/>
          <p:nvPr/>
        </p:nvSpPr>
        <p:spPr>
          <a:xfrm>
            <a:off x="184731" y="268862"/>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算法预准备</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70188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0695" y="1497244"/>
            <a:ext cx="11325291" cy="4524315"/>
          </a:xfrm>
          <a:prstGeom prst="rect">
            <a:avLst/>
          </a:prstGeom>
          <a:noFill/>
        </p:spPr>
        <p:txBody>
          <a:bodyPr wrap="square" rtlCol="0">
            <a:spAutoFit/>
          </a:bodyPr>
          <a:lstStyle/>
          <a:p>
            <a:pPr lvl="0" eaLnBrk="0" fontAlgn="ctr" hangingPunct="0">
              <a:lnSpc>
                <a:spcPct val="150000"/>
              </a:lnSpc>
              <a:spcBef>
                <a:spcPct val="0"/>
              </a:spcBef>
              <a:spcAft>
                <a:spcPct val="0"/>
              </a:spcAft>
            </a:pPr>
            <a:r>
              <a:rPr lang="zh-CN" altLang="en-US" sz="2400" dirty="0">
                <a:solidFill>
                  <a:srgbClr val="2F2F2F"/>
                </a:solidFill>
                <a:latin typeface="Arial" panose="020B0604020202020204" pitchFamily="34" charset="0"/>
                <a:ea typeface="-apple-system"/>
              </a:rPr>
              <a:t>节点收到</a:t>
            </a:r>
            <a:r>
              <a:rPr lang="en-US" altLang="zh-CN" sz="2400" dirty="0">
                <a:solidFill>
                  <a:srgbClr val="2F2F2F"/>
                </a:solidFill>
                <a:latin typeface="Arial" panose="020B0604020202020204" pitchFamily="34" charset="0"/>
                <a:ea typeface="-apple-system"/>
              </a:rPr>
              <a:t>pre-prepare</a:t>
            </a:r>
            <a:r>
              <a:rPr lang="zh-CN" altLang="en-US" sz="2400" dirty="0">
                <a:solidFill>
                  <a:srgbClr val="2F2F2F"/>
                </a:solidFill>
                <a:latin typeface="Arial" panose="020B0604020202020204" pitchFamily="34" charset="0"/>
                <a:ea typeface="-apple-system"/>
              </a:rPr>
              <a:t>消息后，会选择接受或不</a:t>
            </a:r>
            <a:r>
              <a:rPr lang="zh-CN" altLang="en-US" sz="2400" dirty="0" smtClean="0">
                <a:solidFill>
                  <a:srgbClr val="2F2F2F"/>
                </a:solidFill>
                <a:latin typeface="Arial" panose="020B0604020202020204" pitchFamily="34" charset="0"/>
                <a:ea typeface="-apple-system"/>
              </a:rPr>
              <a:t>接受</a:t>
            </a:r>
            <a:endParaRPr lang="en-US" altLang="zh-CN" sz="2400" dirty="0" smtClean="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endParaRPr lang="en-US" altLang="zh-CN" sz="2400" dirty="0" smtClean="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r>
              <a:rPr lang="zh-CN" altLang="en-US" sz="2400" dirty="0">
                <a:solidFill>
                  <a:srgbClr val="2F2F2F"/>
                </a:solidFill>
                <a:latin typeface="Arial" panose="020B0604020202020204" pitchFamily="34" charset="0"/>
                <a:ea typeface="-apple-system"/>
              </a:rPr>
              <a:t>只有满足以下条件，各个备份节点才会接受一个预准备消息：</a:t>
            </a:r>
          </a:p>
          <a:p>
            <a:pPr lvl="0" eaLnBrk="0" fontAlgn="ctr" hangingPunct="0">
              <a:lnSpc>
                <a:spcPct val="150000"/>
              </a:lnSpc>
              <a:spcBef>
                <a:spcPct val="0"/>
              </a:spcBef>
              <a:spcAft>
                <a:spcPct val="0"/>
              </a:spcAft>
            </a:pPr>
            <a:r>
              <a:rPr lang="zh-CN" altLang="en-US" sz="2400" dirty="0">
                <a:solidFill>
                  <a:srgbClr val="2F2F2F"/>
                </a:solidFill>
                <a:latin typeface="Arial" panose="020B0604020202020204" pitchFamily="34" charset="0"/>
                <a:ea typeface="-apple-system"/>
              </a:rPr>
              <a:t>请求和预准备消息的签名正确，并且</a:t>
            </a:r>
            <a:r>
              <a:rPr lang="en-US" altLang="zh-CN" sz="2400" dirty="0">
                <a:solidFill>
                  <a:srgbClr val="2F2F2F"/>
                </a:solidFill>
                <a:latin typeface="Arial" panose="020B0604020202020204" pitchFamily="34" charset="0"/>
                <a:ea typeface="-apple-system"/>
              </a:rPr>
              <a:t>d</a:t>
            </a:r>
            <a:r>
              <a:rPr lang="zh-CN" altLang="en-US" sz="2400" dirty="0">
                <a:solidFill>
                  <a:srgbClr val="2F2F2F"/>
                </a:solidFill>
                <a:latin typeface="Arial" panose="020B0604020202020204" pitchFamily="34" charset="0"/>
                <a:ea typeface="-apple-system"/>
              </a:rPr>
              <a:t>与</a:t>
            </a:r>
            <a:r>
              <a:rPr lang="en-US" altLang="zh-CN" sz="2400" dirty="0">
                <a:solidFill>
                  <a:srgbClr val="2F2F2F"/>
                </a:solidFill>
                <a:latin typeface="Arial" panose="020B0604020202020204" pitchFamily="34" charset="0"/>
                <a:ea typeface="-apple-system"/>
              </a:rPr>
              <a:t>m</a:t>
            </a:r>
            <a:r>
              <a:rPr lang="zh-CN" altLang="en-US" sz="2400" dirty="0">
                <a:solidFill>
                  <a:srgbClr val="2F2F2F"/>
                </a:solidFill>
                <a:latin typeface="Arial" panose="020B0604020202020204" pitchFamily="34" charset="0"/>
                <a:ea typeface="-apple-system"/>
              </a:rPr>
              <a:t>的摘要一致。</a:t>
            </a:r>
          </a:p>
          <a:p>
            <a:pPr lvl="0" eaLnBrk="0" fontAlgn="ctr" hangingPunct="0">
              <a:lnSpc>
                <a:spcPct val="150000"/>
              </a:lnSpc>
              <a:spcBef>
                <a:spcPct val="0"/>
              </a:spcBef>
              <a:spcAft>
                <a:spcPct val="0"/>
              </a:spcAft>
            </a:pPr>
            <a:r>
              <a:rPr lang="zh-CN" altLang="en-US" sz="2400" dirty="0">
                <a:solidFill>
                  <a:srgbClr val="2F2F2F"/>
                </a:solidFill>
                <a:latin typeface="Arial" panose="020B0604020202020204" pitchFamily="34" charset="0"/>
                <a:ea typeface="-apple-system"/>
              </a:rPr>
              <a:t>当前视图编号是</a:t>
            </a:r>
            <a:r>
              <a:rPr lang="en-US" altLang="zh-CN" sz="2400" dirty="0">
                <a:solidFill>
                  <a:srgbClr val="2F2F2F"/>
                </a:solidFill>
                <a:latin typeface="Arial" panose="020B0604020202020204" pitchFamily="34" charset="0"/>
                <a:ea typeface="-apple-system"/>
              </a:rPr>
              <a:t>v</a:t>
            </a:r>
            <a:r>
              <a:rPr lang="zh-CN" altLang="en-US" sz="2400" dirty="0">
                <a:solidFill>
                  <a:srgbClr val="2F2F2F"/>
                </a:solidFill>
                <a:latin typeface="Arial" panose="020B0604020202020204" pitchFamily="34" charset="0"/>
                <a:ea typeface="-apple-system"/>
              </a:rPr>
              <a:t>。</a:t>
            </a:r>
          </a:p>
          <a:p>
            <a:pPr lvl="0" eaLnBrk="0" fontAlgn="ctr" hangingPunct="0">
              <a:lnSpc>
                <a:spcPct val="150000"/>
              </a:lnSpc>
              <a:spcBef>
                <a:spcPct val="0"/>
              </a:spcBef>
              <a:spcAft>
                <a:spcPct val="0"/>
              </a:spcAft>
            </a:pPr>
            <a:r>
              <a:rPr lang="zh-CN" altLang="en-US" sz="2400" dirty="0">
                <a:solidFill>
                  <a:srgbClr val="2F2F2F"/>
                </a:solidFill>
                <a:latin typeface="Arial" panose="020B0604020202020204" pitchFamily="34" charset="0"/>
                <a:ea typeface="-apple-system"/>
              </a:rPr>
              <a:t>该备份节点从未在视图</a:t>
            </a:r>
            <a:r>
              <a:rPr lang="en-US" altLang="zh-CN" sz="2400" dirty="0">
                <a:solidFill>
                  <a:srgbClr val="2F2F2F"/>
                </a:solidFill>
                <a:latin typeface="Arial" panose="020B0604020202020204" pitchFamily="34" charset="0"/>
                <a:ea typeface="-apple-system"/>
              </a:rPr>
              <a:t>v</a:t>
            </a:r>
            <a:r>
              <a:rPr lang="zh-CN" altLang="en-US" sz="2400" dirty="0">
                <a:solidFill>
                  <a:srgbClr val="2F2F2F"/>
                </a:solidFill>
                <a:latin typeface="Arial" panose="020B0604020202020204" pitchFamily="34" charset="0"/>
                <a:ea typeface="-apple-system"/>
              </a:rPr>
              <a:t>中接受过序号为</a:t>
            </a:r>
            <a:r>
              <a:rPr lang="en-US" altLang="zh-CN" sz="2400" dirty="0">
                <a:solidFill>
                  <a:srgbClr val="2F2F2F"/>
                </a:solidFill>
                <a:latin typeface="Arial" panose="020B0604020202020204" pitchFamily="34" charset="0"/>
                <a:ea typeface="-apple-system"/>
              </a:rPr>
              <a:t>n</a:t>
            </a:r>
            <a:r>
              <a:rPr lang="zh-CN" altLang="en-US" sz="2400" dirty="0">
                <a:solidFill>
                  <a:srgbClr val="2F2F2F"/>
                </a:solidFill>
                <a:latin typeface="Arial" panose="020B0604020202020204" pitchFamily="34" charset="0"/>
                <a:ea typeface="-apple-system"/>
              </a:rPr>
              <a:t>但是摘要</a:t>
            </a:r>
            <a:r>
              <a:rPr lang="en-US" altLang="zh-CN" sz="2400" dirty="0">
                <a:solidFill>
                  <a:srgbClr val="2F2F2F"/>
                </a:solidFill>
                <a:latin typeface="Arial" panose="020B0604020202020204" pitchFamily="34" charset="0"/>
                <a:ea typeface="-apple-system"/>
              </a:rPr>
              <a:t>d</a:t>
            </a:r>
            <a:r>
              <a:rPr lang="zh-CN" altLang="en-US" sz="2400" dirty="0">
                <a:solidFill>
                  <a:srgbClr val="2F2F2F"/>
                </a:solidFill>
                <a:latin typeface="Arial" panose="020B0604020202020204" pitchFamily="34" charset="0"/>
                <a:ea typeface="-apple-system"/>
              </a:rPr>
              <a:t>不同的消息</a:t>
            </a:r>
            <a:r>
              <a:rPr lang="en-US" altLang="zh-CN" sz="2400" dirty="0">
                <a:solidFill>
                  <a:srgbClr val="2F2F2F"/>
                </a:solidFill>
                <a:latin typeface="Arial" panose="020B0604020202020204" pitchFamily="34" charset="0"/>
                <a:ea typeface="-apple-system"/>
              </a:rPr>
              <a:t>m</a:t>
            </a:r>
            <a:r>
              <a:rPr lang="zh-CN" altLang="en-US" sz="2400" dirty="0">
                <a:solidFill>
                  <a:srgbClr val="2F2F2F"/>
                </a:solidFill>
                <a:latin typeface="Arial" panose="020B0604020202020204" pitchFamily="34" charset="0"/>
                <a:ea typeface="-apple-system"/>
              </a:rPr>
              <a:t>。</a:t>
            </a:r>
          </a:p>
          <a:p>
            <a:pPr lvl="0" eaLnBrk="0" fontAlgn="ctr" hangingPunct="0">
              <a:lnSpc>
                <a:spcPct val="150000"/>
              </a:lnSpc>
              <a:spcBef>
                <a:spcPct val="0"/>
              </a:spcBef>
              <a:spcAft>
                <a:spcPct val="0"/>
              </a:spcAft>
            </a:pPr>
            <a:r>
              <a:rPr lang="zh-CN" altLang="en-US" sz="2400" dirty="0">
                <a:solidFill>
                  <a:srgbClr val="2F2F2F"/>
                </a:solidFill>
                <a:latin typeface="Arial" panose="020B0604020202020204" pitchFamily="34" charset="0"/>
                <a:ea typeface="-apple-system"/>
              </a:rPr>
              <a:t>预准备消息的序号</a:t>
            </a:r>
            <a:r>
              <a:rPr lang="en-US" altLang="zh-CN" sz="2400" dirty="0">
                <a:solidFill>
                  <a:srgbClr val="2F2F2F"/>
                </a:solidFill>
                <a:latin typeface="Arial" panose="020B0604020202020204" pitchFamily="34" charset="0"/>
                <a:ea typeface="-apple-system"/>
              </a:rPr>
              <a:t>n</a:t>
            </a:r>
            <a:r>
              <a:rPr lang="zh-CN" altLang="en-US" sz="2400" dirty="0">
                <a:solidFill>
                  <a:srgbClr val="2F2F2F"/>
                </a:solidFill>
                <a:latin typeface="Arial" panose="020B0604020202020204" pitchFamily="34" charset="0"/>
                <a:ea typeface="-apple-system"/>
              </a:rPr>
              <a:t>必须在水线上下限</a:t>
            </a:r>
            <a:r>
              <a:rPr lang="en-US" altLang="zh-CN" sz="2400" dirty="0">
                <a:solidFill>
                  <a:srgbClr val="2F2F2F"/>
                </a:solidFill>
                <a:latin typeface="Arial" panose="020B0604020202020204" pitchFamily="34" charset="0"/>
                <a:ea typeface="-apple-system"/>
              </a:rPr>
              <a:t>h</a:t>
            </a:r>
            <a:r>
              <a:rPr lang="zh-CN" altLang="en-US" sz="2400" dirty="0">
                <a:solidFill>
                  <a:srgbClr val="2F2F2F"/>
                </a:solidFill>
                <a:latin typeface="Arial" panose="020B0604020202020204" pitchFamily="34" charset="0"/>
                <a:ea typeface="-apple-system"/>
              </a:rPr>
              <a:t>和</a:t>
            </a:r>
            <a:r>
              <a:rPr lang="en-US" altLang="zh-CN" sz="2400" dirty="0">
                <a:solidFill>
                  <a:srgbClr val="2F2F2F"/>
                </a:solidFill>
                <a:latin typeface="Arial" panose="020B0604020202020204" pitchFamily="34" charset="0"/>
                <a:ea typeface="-apple-system"/>
              </a:rPr>
              <a:t>H</a:t>
            </a:r>
            <a:r>
              <a:rPr lang="zh-CN" altLang="en-US" sz="2400" dirty="0">
                <a:solidFill>
                  <a:srgbClr val="2F2F2F"/>
                </a:solidFill>
                <a:latin typeface="Arial" panose="020B0604020202020204" pitchFamily="34" charset="0"/>
                <a:ea typeface="-apple-system"/>
              </a:rPr>
              <a:t>之间。</a:t>
            </a:r>
          </a:p>
          <a:p>
            <a:pPr lvl="0" eaLnBrk="0" fontAlgn="ctr" hangingPunct="0">
              <a:lnSpc>
                <a:spcPct val="150000"/>
              </a:lnSpc>
              <a:spcBef>
                <a:spcPct val="0"/>
              </a:spcBef>
              <a:spcAft>
                <a:spcPct val="0"/>
              </a:spcAft>
            </a:pPr>
            <a:r>
              <a:rPr lang="zh-CN" altLang="en-US" sz="2400" dirty="0">
                <a:solidFill>
                  <a:srgbClr val="2F2F2F"/>
                </a:solidFill>
                <a:latin typeface="Arial" panose="020B0604020202020204" pitchFamily="34" charset="0"/>
                <a:ea typeface="-apple-system"/>
              </a:rPr>
              <a:t>水线存在的意义在于防止一个失效节点使用一个很大的序号消耗序号空间。</a:t>
            </a:r>
          </a:p>
        </p:txBody>
      </p:sp>
      <p:sp>
        <p:nvSpPr>
          <p:cNvPr id="4" name="文本框 3"/>
          <p:cNvSpPr txBox="1"/>
          <p:nvPr/>
        </p:nvSpPr>
        <p:spPr>
          <a:xfrm>
            <a:off x="123871" y="746843"/>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算法预准备</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63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ages.gitbook.cn/94cf8440-81f1-11e9-8662-b33f03cf36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419" y="1911928"/>
            <a:ext cx="4429414" cy="323740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60695" y="1497244"/>
            <a:ext cx="10213341" cy="2862322"/>
          </a:xfrm>
          <a:prstGeom prst="rect">
            <a:avLst/>
          </a:prstGeom>
          <a:noFill/>
        </p:spPr>
        <p:txBody>
          <a:bodyPr wrap="square" rtlCol="0">
            <a:spAutoFit/>
          </a:bodyPr>
          <a:lstStyle/>
          <a:p>
            <a:pPr lvl="0" eaLnBrk="0" fontAlgn="ctr" hangingPunct="0">
              <a:lnSpc>
                <a:spcPct val="150000"/>
              </a:lnSpc>
              <a:spcBef>
                <a:spcPct val="0"/>
              </a:spcBef>
              <a:spcAft>
                <a:spcPct val="0"/>
              </a:spcAft>
            </a:pPr>
            <a:r>
              <a:rPr lang="zh-CN" altLang="en-US" sz="2400" dirty="0">
                <a:solidFill>
                  <a:srgbClr val="2F2F2F"/>
                </a:solidFill>
                <a:latin typeface="Arial" panose="020B0604020202020204" pitchFamily="34" charset="0"/>
                <a:ea typeface="-apple-system"/>
              </a:rPr>
              <a:t>如果备份节点</a:t>
            </a:r>
            <a:r>
              <a:rPr lang="en-US" altLang="zh-CN" sz="2400" dirty="0" err="1">
                <a:solidFill>
                  <a:srgbClr val="2F2F2F"/>
                </a:solidFill>
                <a:latin typeface="Arial" panose="020B0604020202020204" pitchFamily="34" charset="0"/>
                <a:ea typeface="-apple-system"/>
              </a:rPr>
              <a:t>i</a:t>
            </a:r>
            <a:r>
              <a:rPr lang="zh-CN" altLang="en-US" sz="2400" dirty="0">
                <a:solidFill>
                  <a:srgbClr val="2F2F2F"/>
                </a:solidFill>
                <a:latin typeface="Arial" panose="020B0604020202020204" pitchFamily="34" charset="0"/>
                <a:ea typeface="-apple-system"/>
              </a:rPr>
              <a:t>接受了预准备消息</a:t>
            </a:r>
            <a:r>
              <a:rPr lang="en-US" altLang="zh-CN" sz="2400" dirty="0">
                <a:solidFill>
                  <a:srgbClr val="2F2F2F"/>
                </a:solidFill>
                <a:latin typeface="Arial" panose="020B0604020202020204" pitchFamily="34" charset="0"/>
                <a:ea typeface="-apple-system"/>
              </a:rPr>
              <a:t>&lt;&lt;PRE-</a:t>
            </a:r>
            <a:r>
              <a:rPr lang="en-US" altLang="zh-CN" sz="2400" dirty="0" err="1">
                <a:solidFill>
                  <a:srgbClr val="2F2F2F"/>
                </a:solidFill>
                <a:latin typeface="Arial" panose="020B0604020202020204" pitchFamily="34" charset="0"/>
                <a:ea typeface="-apple-system"/>
              </a:rPr>
              <a:t>PREPARE,v,n,d</a:t>
            </a:r>
            <a:r>
              <a:rPr lang="en-US" altLang="zh-CN" sz="2400" dirty="0">
                <a:solidFill>
                  <a:srgbClr val="2F2F2F"/>
                </a:solidFill>
                <a:latin typeface="Arial" panose="020B0604020202020204" pitchFamily="34" charset="0"/>
                <a:ea typeface="-apple-system"/>
              </a:rPr>
              <a:t>&gt;,m&gt;</a:t>
            </a:r>
            <a:r>
              <a:rPr lang="zh-CN" altLang="en-US" sz="2400" dirty="0">
                <a:solidFill>
                  <a:srgbClr val="2F2F2F"/>
                </a:solidFill>
                <a:latin typeface="Arial" panose="020B0604020202020204" pitchFamily="34" charset="0"/>
                <a:ea typeface="-apple-system"/>
              </a:rPr>
              <a:t>，则进入准备阶段。在准备阶段的同时，该节点向所有副本节点发送准备消息</a:t>
            </a:r>
            <a:r>
              <a:rPr lang="en-US" altLang="zh-CN" sz="2400" dirty="0">
                <a:solidFill>
                  <a:srgbClr val="2F2F2F"/>
                </a:solidFill>
                <a:latin typeface="Arial" panose="020B0604020202020204" pitchFamily="34" charset="0"/>
                <a:ea typeface="-apple-system"/>
              </a:rPr>
              <a:t>&lt;</a:t>
            </a:r>
            <a:r>
              <a:rPr lang="en-US" altLang="zh-CN" sz="2400" dirty="0" err="1">
                <a:solidFill>
                  <a:srgbClr val="2F2F2F"/>
                </a:solidFill>
                <a:latin typeface="Arial" panose="020B0604020202020204" pitchFamily="34" charset="0"/>
                <a:ea typeface="-apple-system"/>
              </a:rPr>
              <a:t>PREPARE,v,n,d,i</a:t>
            </a:r>
            <a:r>
              <a:rPr lang="en-US" altLang="zh-CN" sz="2400" dirty="0" smtClean="0">
                <a:solidFill>
                  <a:srgbClr val="2F2F2F"/>
                </a:solidFill>
                <a:latin typeface="Arial" panose="020B0604020202020204" pitchFamily="34" charset="0"/>
                <a:ea typeface="-apple-system"/>
              </a:rPr>
              <a:t>&gt;</a:t>
            </a:r>
            <a:r>
              <a:rPr lang="el-GR" altLang="zh-CN" sz="2400" baseline="-25000" dirty="0">
                <a:solidFill>
                  <a:srgbClr val="C7254E"/>
                </a:solidFill>
                <a:latin typeface="Arial Unicode MS"/>
                <a:ea typeface="Menlo"/>
              </a:rPr>
              <a:t> </a:t>
            </a:r>
            <a:r>
              <a:rPr lang="el-GR" altLang="zh-CN" sz="2400" baseline="-25000" dirty="0" smtClean="0">
                <a:solidFill>
                  <a:schemeClr val="accent1"/>
                </a:solidFill>
                <a:latin typeface="Arial Unicode MS"/>
                <a:ea typeface="Menlo"/>
              </a:rPr>
              <a:t>σ</a:t>
            </a:r>
            <a:r>
              <a:rPr lang="en-US" altLang="zh-CN" sz="2400" baseline="-25000" dirty="0" err="1" smtClean="0">
                <a:solidFill>
                  <a:schemeClr val="accent1"/>
                </a:solidFill>
                <a:latin typeface="Arial Unicode MS"/>
                <a:ea typeface="Menlo"/>
              </a:rPr>
              <a:t>i</a:t>
            </a:r>
            <a:endParaRPr lang="en-US" altLang="zh-CN" sz="2400" dirty="0" smtClean="0">
              <a:solidFill>
                <a:schemeClr val="accent1"/>
              </a:solidFill>
              <a:latin typeface="Arial" panose="020B0604020202020204" pitchFamily="34" charset="0"/>
              <a:ea typeface="-apple-system"/>
            </a:endParaRPr>
          </a:p>
          <a:p>
            <a:pPr lvl="0"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并且</a:t>
            </a:r>
            <a:r>
              <a:rPr lang="zh-CN" altLang="en-US" sz="2400" dirty="0">
                <a:solidFill>
                  <a:srgbClr val="2F2F2F"/>
                </a:solidFill>
                <a:latin typeface="Arial" panose="020B0604020202020204" pitchFamily="34" charset="0"/>
                <a:ea typeface="-apple-system"/>
              </a:rPr>
              <a:t>将预准备消息和准备消息写入自己的消息</a:t>
            </a:r>
            <a:r>
              <a:rPr lang="zh-CN" altLang="en-US" sz="2400" dirty="0" smtClean="0">
                <a:solidFill>
                  <a:srgbClr val="2F2F2F"/>
                </a:solidFill>
                <a:latin typeface="Arial" panose="020B0604020202020204" pitchFamily="34" charset="0"/>
                <a:ea typeface="-apple-system"/>
              </a:rPr>
              <a:t>日志。</a:t>
            </a:r>
            <a:endParaRPr lang="en-US" altLang="zh-CN" sz="2400" dirty="0" smtClean="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如果</a:t>
            </a:r>
            <a:r>
              <a:rPr lang="zh-CN" altLang="en-US" sz="2400" dirty="0">
                <a:solidFill>
                  <a:srgbClr val="2F2F2F"/>
                </a:solidFill>
                <a:latin typeface="Arial" panose="020B0604020202020204" pitchFamily="34" charset="0"/>
                <a:ea typeface="-apple-system"/>
              </a:rPr>
              <a:t>看预准备消息不顺眼，就什么都不做。</a:t>
            </a:r>
          </a:p>
        </p:txBody>
      </p:sp>
      <p:sp>
        <p:nvSpPr>
          <p:cNvPr id="4" name="文本框 3"/>
          <p:cNvSpPr txBox="1"/>
          <p:nvPr/>
        </p:nvSpPr>
        <p:spPr>
          <a:xfrm>
            <a:off x="123871" y="746843"/>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算法准备</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70998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0695" y="1497244"/>
            <a:ext cx="11325291" cy="3416320"/>
          </a:xfrm>
          <a:prstGeom prst="rect">
            <a:avLst/>
          </a:prstGeom>
          <a:noFill/>
        </p:spPr>
        <p:txBody>
          <a:bodyPr wrap="square" rtlCol="0">
            <a:spAutoFit/>
          </a:bodyPr>
          <a:lstStyle/>
          <a:p>
            <a:pPr lvl="0"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节点（包括主节点）收到</a:t>
            </a:r>
            <a:r>
              <a:rPr lang="en-US" altLang="zh-CN" sz="2400" dirty="0" smtClean="0">
                <a:solidFill>
                  <a:srgbClr val="2F2F2F"/>
                </a:solidFill>
                <a:latin typeface="Arial" panose="020B0604020202020204" pitchFamily="34" charset="0"/>
                <a:ea typeface="-apple-system"/>
              </a:rPr>
              <a:t>prepare</a:t>
            </a:r>
            <a:r>
              <a:rPr lang="zh-CN" altLang="en-US" sz="2400" dirty="0">
                <a:solidFill>
                  <a:srgbClr val="2F2F2F"/>
                </a:solidFill>
                <a:latin typeface="Arial" panose="020B0604020202020204" pitchFamily="34" charset="0"/>
                <a:ea typeface="-apple-system"/>
              </a:rPr>
              <a:t>消息</a:t>
            </a:r>
            <a:r>
              <a:rPr lang="zh-CN" altLang="en-US" sz="2400" dirty="0" smtClean="0">
                <a:solidFill>
                  <a:srgbClr val="2F2F2F"/>
                </a:solidFill>
                <a:latin typeface="Arial" panose="020B0604020202020204" pitchFamily="34" charset="0"/>
                <a:ea typeface="-apple-system"/>
              </a:rPr>
              <a:t>后，进行验证</a:t>
            </a:r>
            <a:endParaRPr lang="en-US" altLang="zh-CN" sz="2400" dirty="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endParaRPr lang="en-US" altLang="zh-CN" sz="2400" dirty="0" smtClean="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r>
              <a:rPr lang="en-US" altLang="zh-CN" sz="2400" dirty="0">
                <a:solidFill>
                  <a:srgbClr val="2F2F2F"/>
                </a:solidFill>
                <a:latin typeface="Arial" panose="020B0604020202020204" pitchFamily="34" charset="0"/>
                <a:ea typeface="-apple-system"/>
              </a:rPr>
              <a:t>prepare</a:t>
            </a:r>
            <a:r>
              <a:rPr lang="zh-CN" altLang="en-US" sz="2400" dirty="0" smtClean="0">
                <a:solidFill>
                  <a:srgbClr val="2F2F2F"/>
                </a:solidFill>
                <a:latin typeface="Arial" panose="020B0604020202020204" pitchFamily="34" charset="0"/>
                <a:ea typeface="-apple-system"/>
              </a:rPr>
              <a:t>消息</a:t>
            </a:r>
            <a:r>
              <a:rPr lang="zh-CN" altLang="en-US" sz="2400" dirty="0">
                <a:solidFill>
                  <a:srgbClr val="2F2F2F"/>
                </a:solidFill>
                <a:latin typeface="Arial" panose="020B0604020202020204" pitchFamily="34" charset="0"/>
                <a:ea typeface="-apple-system"/>
              </a:rPr>
              <a:t>的签名是否</a:t>
            </a:r>
            <a:r>
              <a:rPr lang="zh-CN" altLang="en-US" sz="2400" dirty="0" smtClean="0">
                <a:solidFill>
                  <a:srgbClr val="2F2F2F"/>
                </a:solidFill>
                <a:latin typeface="Arial" panose="020B0604020202020204" pitchFamily="34" charset="0"/>
                <a:ea typeface="-apple-system"/>
              </a:rPr>
              <a:t>正确</a:t>
            </a:r>
            <a:endParaRPr lang="en-US" altLang="zh-CN" sz="2400" dirty="0" smtClean="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视图</a:t>
            </a:r>
            <a:r>
              <a:rPr lang="zh-CN" altLang="en-US" sz="2400" dirty="0">
                <a:solidFill>
                  <a:srgbClr val="2F2F2F"/>
                </a:solidFill>
                <a:latin typeface="Arial" panose="020B0604020202020204" pitchFamily="34" charset="0"/>
                <a:ea typeface="-apple-system"/>
              </a:rPr>
              <a:t>编号是否</a:t>
            </a:r>
            <a:r>
              <a:rPr lang="zh-CN" altLang="en-US" sz="2400" dirty="0" smtClean="0">
                <a:solidFill>
                  <a:srgbClr val="2F2F2F"/>
                </a:solidFill>
                <a:latin typeface="Arial" panose="020B0604020202020204" pitchFamily="34" charset="0"/>
                <a:ea typeface="-apple-system"/>
              </a:rPr>
              <a:t>一致</a:t>
            </a:r>
            <a:endParaRPr lang="en-US" altLang="zh-CN" sz="2400" dirty="0" smtClean="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消息</a:t>
            </a:r>
            <a:r>
              <a:rPr lang="zh-CN" altLang="en-US" sz="2400" dirty="0">
                <a:solidFill>
                  <a:srgbClr val="2F2F2F"/>
                </a:solidFill>
                <a:latin typeface="Arial" panose="020B0604020202020204" pitchFamily="34" charset="0"/>
                <a:ea typeface="-apple-system"/>
              </a:rPr>
              <a:t>序号是否满足水线</a:t>
            </a:r>
            <a:r>
              <a:rPr lang="zh-CN" altLang="en-US" sz="2400" dirty="0" smtClean="0">
                <a:solidFill>
                  <a:srgbClr val="2F2F2F"/>
                </a:solidFill>
                <a:latin typeface="Arial" panose="020B0604020202020204" pitchFamily="34" charset="0"/>
                <a:ea typeface="-apple-system"/>
              </a:rPr>
              <a:t>限制</a:t>
            </a:r>
            <a:endParaRPr lang="en-US" altLang="zh-CN" sz="2400" dirty="0" smtClean="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如果</a:t>
            </a:r>
            <a:r>
              <a:rPr lang="zh-CN" altLang="en-US" sz="2400" dirty="0">
                <a:solidFill>
                  <a:srgbClr val="2F2F2F"/>
                </a:solidFill>
                <a:latin typeface="Arial" panose="020B0604020202020204" pitchFamily="34" charset="0"/>
                <a:ea typeface="-apple-system"/>
              </a:rPr>
              <a:t>验证通过则把这个准备消息写入消息日志</a:t>
            </a:r>
            <a:r>
              <a:rPr lang="zh-CN" altLang="en-US" sz="2400" dirty="0" smtClean="0">
                <a:solidFill>
                  <a:srgbClr val="2F2F2F"/>
                </a:solidFill>
                <a:latin typeface="Arial" panose="020B0604020202020204" pitchFamily="34" charset="0"/>
                <a:ea typeface="-apple-system"/>
              </a:rPr>
              <a:t>中</a:t>
            </a:r>
            <a:endParaRPr lang="zh-CN" altLang="en-US" sz="2400" dirty="0">
              <a:solidFill>
                <a:srgbClr val="2F2F2F"/>
              </a:solidFill>
              <a:latin typeface="Arial" panose="020B0604020202020204" pitchFamily="34" charset="0"/>
              <a:ea typeface="-apple-system"/>
            </a:endParaRPr>
          </a:p>
        </p:txBody>
      </p:sp>
      <p:sp>
        <p:nvSpPr>
          <p:cNvPr id="4" name="文本框 3"/>
          <p:cNvSpPr txBox="1"/>
          <p:nvPr/>
        </p:nvSpPr>
        <p:spPr>
          <a:xfrm>
            <a:off x="123871" y="746843"/>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算法准备</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矩形 1"/>
          <p:cNvSpPr/>
          <p:nvPr/>
        </p:nvSpPr>
        <p:spPr>
          <a:xfrm>
            <a:off x="451449" y="5736892"/>
            <a:ext cx="11409872" cy="461665"/>
          </a:xfrm>
          <a:prstGeom prst="rect">
            <a:avLst/>
          </a:prstGeom>
        </p:spPr>
        <p:txBody>
          <a:bodyPr wrap="square">
            <a:spAutoFit/>
          </a:bodyPr>
          <a:lstStyle/>
          <a:p>
            <a:r>
              <a:rPr lang="zh-CN" altLang="en-US" sz="2400" b="1" dirty="0">
                <a:solidFill>
                  <a:srgbClr val="FF0000"/>
                </a:solidFill>
                <a:latin typeface="-apple-system"/>
              </a:rPr>
              <a:t>预准备阶段和准备阶段确保所有正常节点对同一个视图中的请求序号达成一致</a:t>
            </a:r>
            <a:endParaRPr lang="zh-CN" altLang="en-US" sz="2400" dirty="0">
              <a:solidFill>
                <a:srgbClr val="FF0000"/>
              </a:solidFill>
            </a:endParaRPr>
          </a:p>
        </p:txBody>
      </p:sp>
      <p:sp>
        <p:nvSpPr>
          <p:cNvPr id="5" name="矩形 4"/>
          <p:cNvSpPr/>
          <p:nvPr/>
        </p:nvSpPr>
        <p:spPr>
          <a:xfrm>
            <a:off x="7244741" y="2021978"/>
            <a:ext cx="2715230" cy="1338828"/>
          </a:xfrm>
          <a:prstGeom prst="rect">
            <a:avLst/>
          </a:prstGeom>
        </p:spPr>
        <p:txBody>
          <a:bodyPr wrap="none">
            <a:spAutoFit/>
          </a:bodyPr>
          <a:lstStyle/>
          <a:p>
            <a:pPr lvl="0" eaLnBrk="0" fontAlgn="ctr" hangingPunct="0">
              <a:lnSpc>
                <a:spcPct val="150000"/>
              </a:lnSpc>
              <a:spcBef>
                <a:spcPct val="0"/>
              </a:spcBef>
              <a:spcAft>
                <a:spcPct val="0"/>
              </a:spcAft>
            </a:pPr>
            <a:r>
              <a:rPr lang="en-US" altLang="zh-CN" dirty="0" smtClean="0">
                <a:solidFill>
                  <a:srgbClr val="2F2F2F"/>
                </a:solidFill>
                <a:latin typeface="Arial" panose="020B0604020202020204" pitchFamily="34" charset="0"/>
                <a:ea typeface="-apple-system"/>
              </a:rPr>
              <a:t>&lt;PREPARE,v,n,d,i1&gt;</a:t>
            </a:r>
            <a:r>
              <a:rPr lang="el-GR" altLang="zh-CN" baseline="-25000" dirty="0" smtClean="0">
                <a:solidFill>
                  <a:srgbClr val="C7254E"/>
                </a:solidFill>
                <a:latin typeface="Arial Unicode MS"/>
                <a:ea typeface="Menlo"/>
              </a:rPr>
              <a:t> </a:t>
            </a:r>
            <a:r>
              <a:rPr lang="el-GR" altLang="zh-CN" baseline="-25000" dirty="0" smtClean="0">
                <a:solidFill>
                  <a:schemeClr val="accent1"/>
                </a:solidFill>
                <a:latin typeface="Arial Unicode MS"/>
                <a:ea typeface="Menlo"/>
              </a:rPr>
              <a:t>σ</a:t>
            </a:r>
            <a:r>
              <a:rPr lang="en-US" altLang="zh-CN" baseline="-25000" dirty="0" smtClean="0">
                <a:solidFill>
                  <a:schemeClr val="accent1"/>
                </a:solidFill>
                <a:latin typeface="Arial Unicode MS"/>
                <a:ea typeface="Menlo"/>
              </a:rPr>
              <a:t>1</a:t>
            </a:r>
          </a:p>
          <a:p>
            <a:pPr eaLnBrk="0" fontAlgn="ctr" hangingPunct="0">
              <a:lnSpc>
                <a:spcPct val="150000"/>
              </a:lnSpc>
              <a:spcBef>
                <a:spcPct val="0"/>
              </a:spcBef>
              <a:spcAft>
                <a:spcPct val="0"/>
              </a:spcAft>
            </a:pPr>
            <a:r>
              <a:rPr lang="en-US" altLang="zh-CN" dirty="0">
                <a:solidFill>
                  <a:srgbClr val="2F2F2F"/>
                </a:solidFill>
                <a:latin typeface="Arial" panose="020B0604020202020204" pitchFamily="34" charset="0"/>
                <a:ea typeface="-apple-system"/>
              </a:rPr>
              <a:t>&lt;</a:t>
            </a:r>
            <a:r>
              <a:rPr lang="en-US" altLang="zh-CN" dirty="0" smtClean="0">
                <a:solidFill>
                  <a:srgbClr val="2F2F2F"/>
                </a:solidFill>
                <a:latin typeface="Arial" panose="020B0604020202020204" pitchFamily="34" charset="0"/>
                <a:ea typeface="-apple-system"/>
              </a:rPr>
              <a:t>PREPARE,v,n,d,i2&gt;</a:t>
            </a:r>
            <a:r>
              <a:rPr lang="el-GR" altLang="zh-CN" baseline="-25000" dirty="0" smtClean="0">
                <a:solidFill>
                  <a:srgbClr val="C7254E"/>
                </a:solidFill>
                <a:latin typeface="Arial Unicode MS"/>
                <a:ea typeface="Menlo"/>
              </a:rPr>
              <a:t> </a:t>
            </a:r>
            <a:r>
              <a:rPr lang="el-GR" altLang="zh-CN" baseline="-25000" dirty="0" smtClean="0">
                <a:solidFill>
                  <a:schemeClr val="accent1"/>
                </a:solidFill>
                <a:latin typeface="Arial Unicode MS"/>
                <a:ea typeface="Menlo"/>
              </a:rPr>
              <a:t>σ</a:t>
            </a:r>
            <a:r>
              <a:rPr lang="en-US" altLang="zh-CN" baseline="-25000" dirty="0" smtClean="0">
                <a:solidFill>
                  <a:schemeClr val="accent1"/>
                </a:solidFill>
                <a:latin typeface="Arial Unicode MS"/>
                <a:ea typeface="Menlo"/>
              </a:rPr>
              <a:t>2</a:t>
            </a:r>
            <a:endParaRPr lang="en-US" altLang="zh-CN" dirty="0">
              <a:solidFill>
                <a:schemeClr val="accent1"/>
              </a:solidFill>
              <a:latin typeface="Arial" panose="020B0604020202020204" pitchFamily="34" charset="0"/>
              <a:ea typeface="-apple-system"/>
            </a:endParaRPr>
          </a:p>
          <a:p>
            <a:pPr eaLnBrk="0" fontAlgn="ctr" hangingPunct="0">
              <a:lnSpc>
                <a:spcPct val="150000"/>
              </a:lnSpc>
              <a:spcBef>
                <a:spcPct val="0"/>
              </a:spcBef>
              <a:spcAft>
                <a:spcPct val="0"/>
              </a:spcAft>
            </a:pPr>
            <a:r>
              <a:rPr lang="en-US" altLang="zh-CN" dirty="0">
                <a:solidFill>
                  <a:srgbClr val="2F2F2F"/>
                </a:solidFill>
                <a:latin typeface="Arial" panose="020B0604020202020204" pitchFamily="34" charset="0"/>
                <a:ea typeface="-apple-system"/>
              </a:rPr>
              <a:t>&lt;</a:t>
            </a:r>
            <a:r>
              <a:rPr lang="en-US" altLang="zh-CN" dirty="0" smtClean="0">
                <a:solidFill>
                  <a:srgbClr val="2F2F2F"/>
                </a:solidFill>
                <a:latin typeface="Arial" panose="020B0604020202020204" pitchFamily="34" charset="0"/>
                <a:ea typeface="-apple-system"/>
              </a:rPr>
              <a:t>PREPARE,v,n,d,i3&gt;</a:t>
            </a:r>
            <a:r>
              <a:rPr lang="el-GR" altLang="zh-CN" baseline="-25000" dirty="0" smtClean="0">
                <a:solidFill>
                  <a:srgbClr val="C7254E"/>
                </a:solidFill>
                <a:latin typeface="Arial Unicode MS"/>
                <a:ea typeface="Menlo"/>
              </a:rPr>
              <a:t> </a:t>
            </a:r>
            <a:r>
              <a:rPr lang="el-GR" altLang="zh-CN" baseline="-25000" dirty="0" smtClean="0">
                <a:solidFill>
                  <a:schemeClr val="accent1"/>
                </a:solidFill>
                <a:latin typeface="Arial Unicode MS"/>
                <a:ea typeface="Menlo"/>
              </a:rPr>
              <a:t>σ</a:t>
            </a:r>
            <a:r>
              <a:rPr lang="en-US" altLang="zh-CN" baseline="-25000" dirty="0" smtClean="0">
                <a:solidFill>
                  <a:schemeClr val="accent1"/>
                </a:solidFill>
                <a:latin typeface="Arial Unicode MS"/>
                <a:ea typeface="Menlo"/>
              </a:rPr>
              <a:t>3</a:t>
            </a:r>
            <a:endParaRPr lang="en-US" altLang="zh-CN" dirty="0">
              <a:solidFill>
                <a:schemeClr val="accent1"/>
              </a:solidFill>
              <a:latin typeface="Arial" panose="020B0604020202020204" pitchFamily="34" charset="0"/>
              <a:ea typeface="-apple-system"/>
            </a:endParaRPr>
          </a:p>
        </p:txBody>
      </p:sp>
    </p:spTree>
    <p:extLst>
      <p:ext uri="{BB962C8B-B14F-4D97-AF65-F5344CB8AC3E}">
        <p14:creationId xmlns:p14="http://schemas.microsoft.com/office/powerpoint/2010/main" val="23627664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0695" y="1497244"/>
            <a:ext cx="11325291" cy="3416320"/>
          </a:xfrm>
          <a:prstGeom prst="rect">
            <a:avLst/>
          </a:prstGeom>
          <a:noFill/>
        </p:spPr>
        <p:txBody>
          <a:bodyPr wrap="square" rtlCol="0">
            <a:spAutoFit/>
          </a:bodyPr>
          <a:lstStyle/>
          <a:p>
            <a:pPr lvl="0" eaLnBrk="0" fontAlgn="ctr" hangingPunct="0">
              <a:lnSpc>
                <a:spcPct val="150000"/>
              </a:lnSpc>
              <a:spcBef>
                <a:spcPct val="0"/>
              </a:spcBef>
              <a:spcAft>
                <a:spcPct val="0"/>
              </a:spcAft>
            </a:pPr>
            <a:r>
              <a:rPr lang="zh-CN" altLang="en-US" sz="2400" dirty="0">
                <a:solidFill>
                  <a:srgbClr val="2F2F2F"/>
                </a:solidFill>
                <a:latin typeface="Arial" panose="020B0604020202020204" pitchFamily="34" charset="0"/>
                <a:ea typeface="-apple-system"/>
              </a:rPr>
              <a:t>准备阶段完成的</a:t>
            </a:r>
            <a:r>
              <a:rPr lang="zh-CN" altLang="en-US" sz="2400" dirty="0" smtClean="0">
                <a:solidFill>
                  <a:srgbClr val="2F2F2F"/>
                </a:solidFill>
                <a:latin typeface="Arial" panose="020B0604020202020204" pitchFamily="34" charset="0"/>
                <a:ea typeface="-apple-system"/>
              </a:rPr>
              <a:t>标志</a:t>
            </a:r>
            <a:endParaRPr lang="en-US" altLang="zh-CN" sz="2400" dirty="0" smtClean="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endParaRPr lang="en-US" altLang="zh-CN" sz="2400" dirty="0" smtClean="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副本</a:t>
            </a:r>
            <a:r>
              <a:rPr lang="zh-CN" altLang="en-US" sz="2400" dirty="0">
                <a:solidFill>
                  <a:srgbClr val="2F2F2F"/>
                </a:solidFill>
                <a:latin typeface="Arial" panose="020B0604020202020204" pitchFamily="34" charset="0"/>
                <a:ea typeface="-apple-system"/>
              </a:rPr>
              <a:t>节点</a:t>
            </a:r>
            <a:r>
              <a:rPr lang="en-US" altLang="zh-CN" sz="2400" dirty="0" err="1">
                <a:solidFill>
                  <a:srgbClr val="2F2F2F"/>
                </a:solidFill>
                <a:latin typeface="Arial" panose="020B0604020202020204" pitchFamily="34" charset="0"/>
                <a:ea typeface="-apple-system"/>
              </a:rPr>
              <a:t>i</a:t>
            </a:r>
            <a:r>
              <a:rPr lang="zh-CN" altLang="en-US" sz="2400" dirty="0">
                <a:solidFill>
                  <a:srgbClr val="2F2F2F"/>
                </a:solidFill>
                <a:latin typeface="Arial" panose="020B0604020202020204" pitchFamily="34" charset="0"/>
                <a:ea typeface="-apple-system"/>
              </a:rPr>
              <a:t>将</a:t>
            </a:r>
            <a:r>
              <a:rPr lang="en-US" altLang="zh-CN" sz="2400" dirty="0">
                <a:solidFill>
                  <a:srgbClr val="2F2F2F"/>
                </a:solidFill>
                <a:latin typeface="Arial" panose="020B0604020202020204" pitchFamily="34" charset="0"/>
                <a:ea typeface="-apple-system"/>
              </a:rPr>
              <a:t>(</a:t>
            </a:r>
            <a:r>
              <a:rPr lang="en-US" altLang="zh-CN" sz="2400" dirty="0" err="1">
                <a:solidFill>
                  <a:srgbClr val="2F2F2F"/>
                </a:solidFill>
                <a:latin typeface="Arial" panose="020B0604020202020204" pitchFamily="34" charset="0"/>
                <a:ea typeface="-apple-system"/>
              </a:rPr>
              <a:t>m,v,n,i</a:t>
            </a:r>
            <a:r>
              <a:rPr lang="en-US" altLang="zh-CN" sz="2400" dirty="0">
                <a:solidFill>
                  <a:srgbClr val="2F2F2F"/>
                </a:solidFill>
                <a:latin typeface="Arial" panose="020B0604020202020204" pitchFamily="34" charset="0"/>
                <a:ea typeface="-apple-system"/>
              </a:rPr>
              <a:t>)</a:t>
            </a:r>
            <a:r>
              <a:rPr lang="zh-CN" altLang="en-US" sz="2400" dirty="0">
                <a:solidFill>
                  <a:srgbClr val="2F2F2F"/>
                </a:solidFill>
                <a:latin typeface="Arial" panose="020B0604020202020204" pitchFamily="34" charset="0"/>
                <a:ea typeface="-apple-system"/>
              </a:rPr>
              <a:t>记入其消息日志，其中</a:t>
            </a:r>
            <a:r>
              <a:rPr lang="en-US" altLang="zh-CN" sz="2400" dirty="0">
                <a:solidFill>
                  <a:srgbClr val="2F2F2F"/>
                </a:solidFill>
                <a:latin typeface="Arial" panose="020B0604020202020204" pitchFamily="34" charset="0"/>
                <a:ea typeface="-apple-system"/>
              </a:rPr>
              <a:t>m</a:t>
            </a:r>
            <a:r>
              <a:rPr lang="zh-CN" altLang="en-US" sz="2400" dirty="0">
                <a:solidFill>
                  <a:srgbClr val="2F2F2F"/>
                </a:solidFill>
                <a:latin typeface="Arial" panose="020B0604020202020204" pitchFamily="34" charset="0"/>
                <a:ea typeface="-apple-system"/>
              </a:rPr>
              <a:t>是请求内容，预准备消息</a:t>
            </a:r>
            <a:r>
              <a:rPr lang="en-US" altLang="zh-CN" sz="2400" dirty="0">
                <a:solidFill>
                  <a:srgbClr val="2F2F2F"/>
                </a:solidFill>
                <a:latin typeface="Arial" panose="020B0604020202020204" pitchFamily="34" charset="0"/>
                <a:ea typeface="-apple-system"/>
              </a:rPr>
              <a:t>m</a:t>
            </a:r>
            <a:r>
              <a:rPr lang="zh-CN" altLang="en-US" sz="2400" dirty="0">
                <a:solidFill>
                  <a:srgbClr val="2F2F2F"/>
                </a:solidFill>
                <a:latin typeface="Arial" panose="020B0604020202020204" pitchFamily="34" charset="0"/>
                <a:ea typeface="-apple-system"/>
              </a:rPr>
              <a:t>在视图</a:t>
            </a:r>
            <a:r>
              <a:rPr lang="en-US" altLang="zh-CN" sz="2400" dirty="0">
                <a:solidFill>
                  <a:srgbClr val="2F2F2F"/>
                </a:solidFill>
                <a:latin typeface="Arial" panose="020B0604020202020204" pitchFamily="34" charset="0"/>
                <a:ea typeface="-apple-system"/>
              </a:rPr>
              <a:t>v</a:t>
            </a:r>
            <a:r>
              <a:rPr lang="zh-CN" altLang="en-US" sz="2400" dirty="0">
                <a:solidFill>
                  <a:srgbClr val="2F2F2F"/>
                </a:solidFill>
                <a:latin typeface="Arial" panose="020B0604020202020204" pitchFamily="34" charset="0"/>
                <a:ea typeface="-apple-system"/>
              </a:rPr>
              <a:t>中的编号</a:t>
            </a:r>
            <a:r>
              <a:rPr lang="en-US" altLang="zh-CN" sz="2400" dirty="0">
                <a:solidFill>
                  <a:srgbClr val="2F2F2F"/>
                </a:solidFill>
                <a:latin typeface="Arial" panose="020B0604020202020204" pitchFamily="34" charset="0"/>
                <a:ea typeface="-apple-system"/>
              </a:rPr>
              <a:t>n</a:t>
            </a:r>
            <a:r>
              <a:rPr lang="zh-CN" altLang="en-US" sz="2400" dirty="0">
                <a:solidFill>
                  <a:srgbClr val="2F2F2F"/>
                </a:solidFill>
                <a:latin typeface="Arial" panose="020B0604020202020204" pitchFamily="34" charset="0"/>
                <a:ea typeface="-apple-system"/>
              </a:rPr>
              <a:t>，以及</a:t>
            </a:r>
            <a:r>
              <a:rPr lang="en-US" altLang="zh-CN" sz="2400" dirty="0">
                <a:solidFill>
                  <a:srgbClr val="2F2F2F"/>
                </a:solidFill>
                <a:latin typeface="Arial" panose="020B0604020202020204" pitchFamily="34" charset="0"/>
                <a:ea typeface="-apple-system"/>
              </a:rPr>
              <a:t>2f</a:t>
            </a:r>
            <a:r>
              <a:rPr lang="zh-CN" altLang="en-US" sz="2400" dirty="0">
                <a:solidFill>
                  <a:srgbClr val="2F2F2F"/>
                </a:solidFill>
                <a:latin typeface="Arial" panose="020B0604020202020204" pitchFamily="34" charset="0"/>
                <a:ea typeface="-apple-system"/>
              </a:rPr>
              <a:t>个从不同副本节点收到的与预准备消息一致的准备消息</a:t>
            </a:r>
            <a:r>
              <a:rPr lang="zh-CN" altLang="en-US" sz="2400" dirty="0" smtClean="0">
                <a:solidFill>
                  <a:srgbClr val="2F2F2F"/>
                </a:solidFill>
                <a:latin typeface="Arial" panose="020B0604020202020204" pitchFamily="34" charset="0"/>
                <a:ea typeface="-apple-system"/>
              </a:rPr>
              <a:t>。</a:t>
            </a:r>
            <a:endParaRPr lang="en-US" altLang="zh-CN" sz="2400" dirty="0" smtClean="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每个</a:t>
            </a:r>
            <a:r>
              <a:rPr lang="zh-CN" altLang="en-US" sz="2400" dirty="0">
                <a:solidFill>
                  <a:srgbClr val="2F2F2F"/>
                </a:solidFill>
                <a:latin typeface="Arial" panose="020B0604020202020204" pitchFamily="34" charset="0"/>
                <a:ea typeface="-apple-system"/>
              </a:rPr>
              <a:t>副本节点验证预准备和准备消息的一致性主要检查：视图编号</a:t>
            </a:r>
            <a:r>
              <a:rPr lang="en-US" altLang="zh-CN" sz="2400" dirty="0">
                <a:solidFill>
                  <a:srgbClr val="2F2F2F"/>
                </a:solidFill>
                <a:latin typeface="Arial" panose="020B0604020202020204" pitchFamily="34" charset="0"/>
                <a:ea typeface="-apple-system"/>
              </a:rPr>
              <a:t>v</a:t>
            </a:r>
            <a:r>
              <a:rPr lang="zh-CN" altLang="en-US" sz="2400" dirty="0">
                <a:solidFill>
                  <a:srgbClr val="2F2F2F"/>
                </a:solidFill>
                <a:latin typeface="Arial" panose="020B0604020202020204" pitchFamily="34" charset="0"/>
                <a:ea typeface="-apple-system"/>
              </a:rPr>
              <a:t>、消息序号</a:t>
            </a:r>
            <a:r>
              <a:rPr lang="en-US" altLang="zh-CN" sz="2400" dirty="0">
                <a:solidFill>
                  <a:srgbClr val="2F2F2F"/>
                </a:solidFill>
                <a:latin typeface="Arial" panose="020B0604020202020204" pitchFamily="34" charset="0"/>
                <a:ea typeface="-apple-system"/>
              </a:rPr>
              <a:t>n</a:t>
            </a:r>
            <a:r>
              <a:rPr lang="zh-CN" altLang="en-US" sz="2400" dirty="0">
                <a:solidFill>
                  <a:srgbClr val="2F2F2F"/>
                </a:solidFill>
                <a:latin typeface="Arial" panose="020B0604020202020204" pitchFamily="34" charset="0"/>
                <a:ea typeface="-apple-system"/>
              </a:rPr>
              <a:t>和摘要</a:t>
            </a:r>
            <a:r>
              <a:rPr lang="en-US" altLang="zh-CN" sz="2400" dirty="0">
                <a:solidFill>
                  <a:srgbClr val="2F2F2F"/>
                </a:solidFill>
                <a:latin typeface="Arial" panose="020B0604020202020204" pitchFamily="34" charset="0"/>
                <a:ea typeface="-apple-system"/>
              </a:rPr>
              <a:t>d</a:t>
            </a:r>
            <a:r>
              <a:rPr lang="zh-CN" altLang="en-US" sz="2400" dirty="0">
                <a:solidFill>
                  <a:srgbClr val="2F2F2F"/>
                </a:solidFill>
                <a:latin typeface="Arial" panose="020B0604020202020204" pitchFamily="34" charset="0"/>
                <a:ea typeface="-apple-system"/>
              </a:rPr>
              <a:t>。</a:t>
            </a:r>
          </a:p>
        </p:txBody>
      </p:sp>
      <p:sp>
        <p:nvSpPr>
          <p:cNvPr id="4" name="文本框 3"/>
          <p:cNvSpPr txBox="1"/>
          <p:nvPr/>
        </p:nvSpPr>
        <p:spPr>
          <a:xfrm>
            <a:off x="123871" y="746843"/>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算法准备</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矩形 4"/>
          <p:cNvSpPr/>
          <p:nvPr/>
        </p:nvSpPr>
        <p:spPr>
          <a:xfrm>
            <a:off x="2361014" y="4772105"/>
            <a:ext cx="2715230" cy="1338828"/>
          </a:xfrm>
          <a:prstGeom prst="rect">
            <a:avLst/>
          </a:prstGeom>
        </p:spPr>
        <p:txBody>
          <a:bodyPr wrap="none">
            <a:spAutoFit/>
          </a:bodyPr>
          <a:lstStyle/>
          <a:p>
            <a:pPr lvl="0" eaLnBrk="0" fontAlgn="ctr" hangingPunct="0">
              <a:lnSpc>
                <a:spcPct val="150000"/>
              </a:lnSpc>
              <a:spcBef>
                <a:spcPct val="0"/>
              </a:spcBef>
              <a:spcAft>
                <a:spcPct val="0"/>
              </a:spcAft>
            </a:pPr>
            <a:r>
              <a:rPr lang="en-US" altLang="zh-CN" dirty="0">
                <a:solidFill>
                  <a:srgbClr val="2F2F2F"/>
                </a:solidFill>
                <a:latin typeface="Arial" panose="020B0604020202020204" pitchFamily="34" charset="0"/>
                <a:ea typeface="-apple-system"/>
              </a:rPr>
              <a:t>&lt;</a:t>
            </a:r>
            <a:r>
              <a:rPr lang="en-US" altLang="zh-CN" dirty="0" smtClean="0">
                <a:solidFill>
                  <a:srgbClr val="2F2F2F"/>
                </a:solidFill>
                <a:latin typeface="Arial" panose="020B0604020202020204" pitchFamily="34" charset="0"/>
                <a:ea typeface="-apple-system"/>
              </a:rPr>
              <a:t>PREPARE,v,n,d,i1&gt;</a:t>
            </a:r>
            <a:r>
              <a:rPr lang="el-GR" altLang="zh-CN" baseline="-25000" dirty="0" smtClean="0">
                <a:solidFill>
                  <a:srgbClr val="C7254E"/>
                </a:solidFill>
                <a:latin typeface="Arial Unicode MS"/>
                <a:ea typeface="Menlo"/>
              </a:rPr>
              <a:t> </a:t>
            </a:r>
            <a:r>
              <a:rPr lang="el-GR" altLang="zh-CN" baseline="-25000" dirty="0">
                <a:solidFill>
                  <a:schemeClr val="accent1"/>
                </a:solidFill>
                <a:latin typeface="Arial Unicode MS"/>
                <a:ea typeface="Menlo"/>
              </a:rPr>
              <a:t>σ</a:t>
            </a:r>
            <a:r>
              <a:rPr lang="en-US" altLang="zh-CN" baseline="-25000" dirty="0" smtClean="0">
                <a:solidFill>
                  <a:schemeClr val="accent1"/>
                </a:solidFill>
                <a:latin typeface="Arial Unicode MS"/>
                <a:ea typeface="Menlo"/>
              </a:rPr>
              <a:t>i1</a:t>
            </a:r>
          </a:p>
          <a:p>
            <a:pPr eaLnBrk="0" fontAlgn="ctr" hangingPunct="0">
              <a:lnSpc>
                <a:spcPct val="150000"/>
              </a:lnSpc>
              <a:spcBef>
                <a:spcPct val="0"/>
              </a:spcBef>
              <a:spcAft>
                <a:spcPct val="0"/>
              </a:spcAft>
            </a:pPr>
            <a:r>
              <a:rPr lang="en-US" altLang="zh-CN" dirty="0">
                <a:solidFill>
                  <a:srgbClr val="2F2F2F"/>
                </a:solidFill>
                <a:latin typeface="Arial" panose="020B0604020202020204" pitchFamily="34" charset="0"/>
                <a:ea typeface="-apple-system"/>
              </a:rPr>
              <a:t>&lt;</a:t>
            </a:r>
            <a:r>
              <a:rPr lang="en-US" altLang="zh-CN" dirty="0" smtClean="0">
                <a:solidFill>
                  <a:srgbClr val="2F2F2F"/>
                </a:solidFill>
                <a:latin typeface="Arial" panose="020B0604020202020204" pitchFamily="34" charset="0"/>
                <a:ea typeface="-apple-system"/>
              </a:rPr>
              <a:t>PREPARE,v,n,d,i2&gt;</a:t>
            </a:r>
            <a:r>
              <a:rPr lang="el-GR" altLang="zh-CN" baseline="-25000" dirty="0" smtClean="0">
                <a:solidFill>
                  <a:srgbClr val="C7254E"/>
                </a:solidFill>
                <a:latin typeface="Arial Unicode MS"/>
                <a:ea typeface="Menlo"/>
              </a:rPr>
              <a:t> </a:t>
            </a:r>
            <a:r>
              <a:rPr lang="el-GR" altLang="zh-CN" baseline="-25000" dirty="0">
                <a:solidFill>
                  <a:schemeClr val="accent1"/>
                </a:solidFill>
                <a:latin typeface="Arial Unicode MS"/>
                <a:ea typeface="Menlo"/>
              </a:rPr>
              <a:t>σ</a:t>
            </a:r>
            <a:r>
              <a:rPr lang="en-US" altLang="zh-CN" baseline="-25000" dirty="0" smtClean="0">
                <a:solidFill>
                  <a:schemeClr val="accent1"/>
                </a:solidFill>
                <a:latin typeface="Arial Unicode MS"/>
                <a:ea typeface="Menlo"/>
              </a:rPr>
              <a:t>i2</a:t>
            </a:r>
          </a:p>
          <a:p>
            <a:pPr eaLnBrk="0" fontAlgn="ctr" hangingPunct="0">
              <a:lnSpc>
                <a:spcPct val="150000"/>
              </a:lnSpc>
              <a:spcBef>
                <a:spcPct val="0"/>
              </a:spcBef>
              <a:spcAft>
                <a:spcPct val="0"/>
              </a:spcAft>
            </a:pPr>
            <a:r>
              <a:rPr lang="en-US" altLang="zh-CN" dirty="0" smtClean="0">
                <a:solidFill>
                  <a:srgbClr val="FF0000"/>
                </a:solidFill>
                <a:latin typeface="Arial" panose="020B0604020202020204" pitchFamily="34" charset="0"/>
                <a:ea typeface="-apple-system"/>
              </a:rPr>
              <a:t>&lt;PREPARE,v,n,d,i3&gt;</a:t>
            </a:r>
            <a:r>
              <a:rPr lang="el-GR" altLang="zh-CN" baseline="-25000" dirty="0" smtClean="0">
                <a:solidFill>
                  <a:srgbClr val="FF0000"/>
                </a:solidFill>
                <a:latin typeface="Arial Unicode MS"/>
                <a:ea typeface="Menlo"/>
              </a:rPr>
              <a:t> σ</a:t>
            </a:r>
            <a:r>
              <a:rPr lang="en-US" altLang="zh-CN" baseline="-25000" dirty="0" smtClean="0">
                <a:solidFill>
                  <a:srgbClr val="FF0000"/>
                </a:solidFill>
                <a:latin typeface="Arial Unicode MS"/>
                <a:ea typeface="Menlo"/>
              </a:rPr>
              <a:t>i3</a:t>
            </a:r>
            <a:endParaRPr lang="en-US" altLang="zh-CN" dirty="0">
              <a:solidFill>
                <a:srgbClr val="FF0000"/>
              </a:solidFill>
              <a:latin typeface="Arial" panose="020B0604020202020204" pitchFamily="34" charset="0"/>
              <a:ea typeface="-apple-system"/>
            </a:endParaRPr>
          </a:p>
        </p:txBody>
      </p:sp>
      <p:sp>
        <p:nvSpPr>
          <p:cNvPr id="2" name="矩形 1"/>
          <p:cNvSpPr/>
          <p:nvPr/>
        </p:nvSpPr>
        <p:spPr>
          <a:xfrm>
            <a:off x="5590896" y="4772105"/>
            <a:ext cx="3531736" cy="507831"/>
          </a:xfrm>
          <a:prstGeom prst="rect">
            <a:avLst/>
          </a:prstGeom>
        </p:spPr>
        <p:txBody>
          <a:bodyPr wrap="none">
            <a:spAutoFit/>
          </a:bodyPr>
          <a:lstStyle/>
          <a:p>
            <a:pPr lvl="0" eaLnBrk="0" fontAlgn="ctr" hangingPunct="0">
              <a:lnSpc>
                <a:spcPct val="150000"/>
              </a:lnSpc>
              <a:spcBef>
                <a:spcPct val="0"/>
              </a:spcBef>
              <a:spcAft>
                <a:spcPct val="0"/>
              </a:spcAft>
            </a:pPr>
            <a:r>
              <a:rPr lang="zh-CN" altLang="zh-CN" dirty="0">
                <a:solidFill>
                  <a:srgbClr val="C7254E"/>
                </a:solidFill>
                <a:latin typeface="Arial Unicode MS"/>
                <a:ea typeface="Menlo"/>
              </a:rPr>
              <a:t>&lt; &lt; </a:t>
            </a:r>
            <a:r>
              <a:rPr lang="en-US" altLang="zh-CN" dirty="0">
                <a:solidFill>
                  <a:srgbClr val="C7254E"/>
                </a:solidFill>
                <a:latin typeface="Arial Unicode MS"/>
                <a:ea typeface="Menlo"/>
              </a:rPr>
              <a:t>PRE-</a:t>
            </a:r>
            <a:r>
              <a:rPr lang="en-US" altLang="zh-CN" dirty="0" err="1">
                <a:solidFill>
                  <a:srgbClr val="C7254E"/>
                </a:solidFill>
                <a:latin typeface="Arial Unicode MS"/>
                <a:ea typeface="Menlo"/>
              </a:rPr>
              <a:t>PREPARE,v,n,d</a:t>
            </a:r>
            <a:r>
              <a:rPr lang="zh-CN" altLang="zh-CN" dirty="0">
                <a:solidFill>
                  <a:srgbClr val="C7254E"/>
                </a:solidFill>
                <a:latin typeface="Arial Unicode MS"/>
                <a:ea typeface="Menlo"/>
              </a:rPr>
              <a:t> &gt; </a:t>
            </a:r>
            <a:r>
              <a:rPr lang="el-GR" altLang="zh-CN" baseline="-25000" dirty="0">
                <a:solidFill>
                  <a:srgbClr val="C7254E"/>
                </a:solidFill>
                <a:latin typeface="Arial Unicode MS"/>
                <a:ea typeface="Menlo"/>
              </a:rPr>
              <a:t>σ</a:t>
            </a:r>
            <a:r>
              <a:rPr lang="en-US" altLang="zh-CN" baseline="-25000" dirty="0">
                <a:solidFill>
                  <a:srgbClr val="C7254E"/>
                </a:solidFill>
                <a:latin typeface="Arial Unicode MS"/>
                <a:ea typeface="Menlo"/>
              </a:rPr>
              <a:t>p</a:t>
            </a:r>
            <a:r>
              <a:rPr lang="zh-CN" altLang="zh-CN" dirty="0">
                <a:solidFill>
                  <a:srgbClr val="C7254E"/>
                </a:solidFill>
                <a:latin typeface="Arial Unicode MS"/>
                <a:ea typeface="Menlo"/>
              </a:rPr>
              <a:t>,m&gt;</a:t>
            </a:r>
            <a:endParaRPr lang="en-US" altLang="zh-CN" sz="3200" dirty="0">
              <a:solidFill>
                <a:srgbClr val="2F2F2F"/>
              </a:solidFill>
              <a:ea typeface="Menlo"/>
            </a:endParaRPr>
          </a:p>
        </p:txBody>
      </p:sp>
      <p:sp>
        <p:nvSpPr>
          <p:cNvPr id="7" name="矩形 6"/>
          <p:cNvSpPr/>
          <p:nvPr/>
        </p:nvSpPr>
        <p:spPr>
          <a:xfrm>
            <a:off x="3530116" y="6202280"/>
            <a:ext cx="377026" cy="369332"/>
          </a:xfrm>
          <a:prstGeom prst="rect">
            <a:avLst/>
          </a:prstGeom>
        </p:spPr>
        <p:txBody>
          <a:bodyPr wrap="none">
            <a:spAutoFit/>
          </a:bodyPr>
          <a:lstStyle/>
          <a:p>
            <a:r>
              <a:rPr lang="en-US" altLang="zh-CN" dirty="0">
                <a:solidFill>
                  <a:srgbClr val="2F2F2F"/>
                </a:solidFill>
                <a:latin typeface="Arial" panose="020B0604020202020204" pitchFamily="34" charset="0"/>
                <a:ea typeface="-apple-system"/>
              </a:rPr>
              <a:t>2f</a:t>
            </a:r>
            <a:endParaRPr lang="zh-CN" altLang="en-US" dirty="0"/>
          </a:p>
        </p:txBody>
      </p:sp>
      <p:sp>
        <p:nvSpPr>
          <p:cNvPr id="8" name="矩形 7"/>
          <p:cNvSpPr/>
          <p:nvPr/>
        </p:nvSpPr>
        <p:spPr>
          <a:xfrm>
            <a:off x="7356764" y="6110933"/>
            <a:ext cx="312906" cy="369332"/>
          </a:xfrm>
          <a:prstGeom prst="rect">
            <a:avLst/>
          </a:prstGeom>
        </p:spPr>
        <p:txBody>
          <a:bodyPr wrap="none">
            <a:spAutoFit/>
          </a:bodyPr>
          <a:lstStyle/>
          <a:p>
            <a:r>
              <a:rPr lang="en-US" altLang="zh-CN" dirty="0" smtClean="0">
                <a:solidFill>
                  <a:srgbClr val="2F2F2F"/>
                </a:solidFill>
                <a:latin typeface="Arial" panose="020B0604020202020204" pitchFamily="34" charset="0"/>
                <a:ea typeface="-apple-system"/>
              </a:rPr>
              <a:t>1</a:t>
            </a:r>
            <a:endParaRPr lang="zh-CN" altLang="en-US" dirty="0"/>
          </a:p>
        </p:txBody>
      </p:sp>
      <p:sp>
        <p:nvSpPr>
          <p:cNvPr id="9" name="矩形 8"/>
          <p:cNvSpPr/>
          <p:nvPr/>
        </p:nvSpPr>
        <p:spPr>
          <a:xfrm>
            <a:off x="9549632" y="5741601"/>
            <a:ext cx="1569660" cy="369332"/>
          </a:xfrm>
          <a:prstGeom prst="rect">
            <a:avLst/>
          </a:prstGeom>
        </p:spPr>
        <p:txBody>
          <a:bodyPr wrap="none">
            <a:spAutoFit/>
          </a:bodyPr>
          <a:lstStyle/>
          <a:p>
            <a:r>
              <a:rPr lang="en-US" altLang="zh-CN" dirty="0">
                <a:solidFill>
                  <a:srgbClr val="FF0000"/>
                </a:solidFill>
                <a:latin typeface="Arial" panose="020B0604020202020204" pitchFamily="34" charset="0"/>
                <a:ea typeface="-apple-system"/>
              </a:rPr>
              <a:t>prepared</a:t>
            </a:r>
            <a:r>
              <a:rPr lang="zh-CN" altLang="en-US" dirty="0">
                <a:solidFill>
                  <a:srgbClr val="FF0000"/>
                </a:solidFill>
                <a:latin typeface="Arial" panose="020B0604020202020204" pitchFamily="34" charset="0"/>
                <a:ea typeface="-apple-system"/>
              </a:rPr>
              <a:t>状态</a:t>
            </a:r>
            <a:endParaRPr lang="zh-CN" altLang="en-US" dirty="0">
              <a:solidFill>
                <a:srgbClr val="FF0000"/>
              </a:solidFill>
            </a:endParaRPr>
          </a:p>
        </p:txBody>
      </p:sp>
    </p:spTree>
    <p:extLst>
      <p:ext uri="{BB962C8B-B14F-4D97-AF65-F5344CB8AC3E}">
        <p14:creationId xmlns:p14="http://schemas.microsoft.com/office/powerpoint/2010/main" val="22260634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0695" y="1497244"/>
            <a:ext cx="5440450" cy="4616648"/>
          </a:xfrm>
          <a:prstGeom prst="rect">
            <a:avLst/>
          </a:prstGeom>
          <a:noFill/>
        </p:spPr>
        <p:txBody>
          <a:bodyPr wrap="square" rtlCol="0">
            <a:spAutoFit/>
          </a:bodyPr>
          <a:lstStyle/>
          <a:p>
            <a:pPr lvl="0"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当</a:t>
            </a:r>
            <a:r>
              <a:rPr lang="en-US" altLang="zh-CN" sz="2400" dirty="0">
                <a:solidFill>
                  <a:srgbClr val="2F2F2F"/>
                </a:solidFill>
                <a:latin typeface="Arial" panose="020B0604020202020204" pitchFamily="34" charset="0"/>
                <a:ea typeface="-apple-system"/>
              </a:rPr>
              <a:t>prepared (</a:t>
            </a:r>
            <a:r>
              <a:rPr lang="en-US" altLang="zh-CN" sz="2400" dirty="0" err="1" smtClean="0">
                <a:solidFill>
                  <a:srgbClr val="2F2F2F"/>
                </a:solidFill>
                <a:latin typeface="Arial" panose="020B0604020202020204" pitchFamily="34" charset="0"/>
                <a:ea typeface="-apple-system"/>
              </a:rPr>
              <a:t>m,v,n,i</a:t>
            </a:r>
            <a:r>
              <a:rPr lang="en-US" altLang="zh-CN" sz="2400" dirty="0">
                <a:solidFill>
                  <a:srgbClr val="2F2F2F"/>
                </a:solidFill>
                <a:latin typeface="Arial" panose="020B0604020202020204" pitchFamily="34" charset="0"/>
                <a:ea typeface="-apple-system"/>
              </a:rPr>
              <a:t>)</a:t>
            </a:r>
            <a:r>
              <a:rPr lang="zh-CN" altLang="en-US" sz="2400" dirty="0">
                <a:solidFill>
                  <a:srgbClr val="2F2F2F"/>
                </a:solidFill>
                <a:latin typeface="Arial" panose="020B0604020202020204" pitchFamily="34" charset="0"/>
                <a:ea typeface="-apple-system"/>
              </a:rPr>
              <a:t>条件为真的时候</a:t>
            </a:r>
            <a:r>
              <a:rPr lang="zh-CN" altLang="en-US" sz="2400" dirty="0" smtClean="0">
                <a:solidFill>
                  <a:srgbClr val="2F2F2F"/>
                </a:solidFill>
                <a:latin typeface="Arial" panose="020B0604020202020204" pitchFamily="34" charset="0"/>
                <a:ea typeface="-apple-system"/>
              </a:rPr>
              <a:t>，</a:t>
            </a:r>
            <a:endParaRPr lang="en-US" altLang="zh-CN" sz="2400" dirty="0" smtClean="0">
              <a:solidFill>
                <a:srgbClr val="2F2F2F"/>
              </a:solidFill>
              <a:latin typeface="Arial" panose="020B0604020202020204" pitchFamily="34" charset="0"/>
              <a:ea typeface="-apple-system"/>
            </a:endParaRPr>
          </a:p>
          <a:p>
            <a:pPr marL="800100" lvl="1" indent="-342900" eaLnBrk="0" fontAlgn="ctr" hangingPunct="0">
              <a:lnSpc>
                <a:spcPct val="150000"/>
              </a:lnSpc>
              <a:spcBef>
                <a:spcPct val="0"/>
              </a:spcBef>
              <a:spcAft>
                <a:spcPct val="0"/>
              </a:spcAft>
              <a:buFont typeface="Wingdings" panose="05000000000000000000" pitchFamily="2" charset="2"/>
              <a:buChar char="Ø"/>
            </a:pPr>
            <a:r>
              <a:rPr lang="zh-CN" altLang="en-US" sz="2400" dirty="0" smtClean="0">
                <a:solidFill>
                  <a:srgbClr val="2F2F2F"/>
                </a:solidFill>
                <a:latin typeface="Arial" panose="020B0604020202020204" pitchFamily="34" charset="0"/>
                <a:ea typeface="-apple-system"/>
              </a:rPr>
              <a:t>副本</a:t>
            </a:r>
            <a:r>
              <a:rPr lang="en-US" altLang="zh-CN" sz="2400" dirty="0" err="1" smtClean="0">
                <a:solidFill>
                  <a:srgbClr val="2F2F2F"/>
                </a:solidFill>
                <a:latin typeface="Arial" panose="020B0604020202020204" pitchFamily="34" charset="0"/>
                <a:ea typeface="-apple-system"/>
              </a:rPr>
              <a:t>i</a:t>
            </a:r>
            <a:r>
              <a:rPr lang="zh-CN" altLang="en-US" sz="2400" dirty="0" smtClean="0">
                <a:solidFill>
                  <a:srgbClr val="2F2F2F"/>
                </a:solidFill>
                <a:latin typeface="Arial" panose="020B0604020202020204" pitchFamily="34" charset="0"/>
                <a:ea typeface="-apple-system"/>
              </a:rPr>
              <a:t>生成确认消息</a:t>
            </a:r>
            <a:endParaRPr lang="en-US" altLang="zh-CN" sz="2400" dirty="0" smtClean="0">
              <a:solidFill>
                <a:srgbClr val="2F2F2F"/>
              </a:solidFill>
              <a:latin typeface="Arial" panose="020B0604020202020204" pitchFamily="34" charset="0"/>
              <a:ea typeface="-apple-system"/>
            </a:endParaRPr>
          </a:p>
          <a:p>
            <a:pPr marL="800100" lvl="1" indent="-342900" eaLnBrk="0" fontAlgn="ctr" hangingPunct="0">
              <a:lnSpc>
                <a:spcPct val="150000"/>
              </a:lnSpc>
              <a:spcBef>
                <a:spcPct val="0"/>
              </a:spcBef>
              <a:spcAft>
                <a:spcPct val="0"/>
              </a:spcAft>
              <a:buFont typeface="Wingdings" panose="05000000000000000000" pitchFamily="2" charset="2"/>
              <a:buChar char="Ø"/>
            </a:pPr>
            <a:r>
              <a:rPr lang="zh-CN" altLang="en-US" sz="2400" dirty="0" smtClean="0">
                <a:solidFill>
                  <a:srgbClr val="2F2F2F"/>
                </a:solidFill>
                <a:latin typeface="Arial" panose="020B0604020202020204" pitchFamily="34" charset="0"/>
                <a:ea typeface="-apple-system"/>
              </a:rPr>
              <a:t>追加到本地消息日志文件</a:t>
            </a:r>
            <a:endParaRPr lang="en-US" altLang="zh-CN" sz="2400" dirty="0" smtClean="0">
              <a:solidFill>
                <a:srgbClr val="2F2F2F"/>
              </a:solidFill>
              <a:latin typeface="Arial" panose="020B0604020202020204" pitchFamily="34" charset="0"/>
              <a:ea typeface="-apple-system"/>
            </a:endParaRPr>
          </a:p>
          <a:p>
            <a:pPr marL="800100" lvl="1" indent="-342900" eaLnBrk="0" fontAlgn="ctr" hangingPunct="0">
              <a:lnSpc>
                <a:spcPct val="150000"/>
              </a:lnSpc>
              <a:spcBef>
                <a:spcPct val="0"/>
              </a:spcBef>
              <a:spcAft>
                <a:spcPct val="0"/>
              </a:spcAft>
              <a:buFont typeface="Wingdings" panose="05000000000000000000" pitchFamily="2" charset="2"/>
              <a:buChar char="Ø"/>
            </a:pPr>
            <a:r>
              <a:rPr lang="zh-CN" altLang="en-US" sz="2400" dirty="0" smtClean="0">
                <a:solidFill>
                  <a:srgbClr val="2F2F2F"/>
                </a:solidFill>
                <a:latin typeface="Arial" panose="020B0604020202020204" pitchFamily="34" charset="0"/>
                <a:ea typeface="-apple-system"/>
              </a:rPr>
              <a:t>将确认消息向</a:t>
            </a:r>
            <a:r>
              <a:rPr lang="zh-CN" altLang="en-US" sz="2400" dirty="0">
                <a:solidFill>
                  <a:srgbClr val="2F2F2F"/>
                </a:solidFill>
                <a:latin typeface="Arial" panose="020B0604020202020204" pitchFamily="34" charset="0"/>
                <a:ea typeface="-apple-system"/>
              </a:rPr>
              <a:t>其他副本</a:t>
            </a:r>
            <a:r>
              <a:rPr lang="zh-CN" altLang="en-US" sz="2400" dirty="0" smtClean="0">
                <a:solidFill>
                  <a:srgbClr val="2F2F2F"/>
                </a:solidFill>
                <a:latin typeface="Arial" panose="020B0604020202020204" pitchFamily="34" charset="0"/>
                <a:ea typeface="-apple-system"/>
              </a:rPr>
              <a:t>节点</a:t>
            </a:r>
            <a:endParaRPr lang="en-US" altLang="zh-CN" sz="2400" dirty="0" smtClean="0">
              <a:solidFill>
                <a:srgbClr val="2F2F2F"/>
              </a:solidFill>
              <a:latin typeface="Arial" panose="020B0604020202020204" pitchFamily="34" charset="0"/>
              <a:ea typeface="-apple-system"/>
            </a:endParaRPr>
          </a:p>
          <a:p>
            <a:pPr marL="800100" lvl="1" indent="-342900" eaLnBrk="0" fontAlgn="ctr" hangingPunct="0">
              <a:lnSpc>
                <a:spcPct val="150000"/>
              </a:lnSpc>
              <a:spcBef>
                <a:spcPct val="0"/>
              </a:spcBef>
              <a:spcAft>
                <a:spcPct val="0"/>
              </a:spcAft>
              <a:buFont typeface="Wingdings" panose="05000000000000000000" pitchFamily="2" charset="2"/>
              <a:buChar char="Ø"/>
            </a:pPr>
            <a:r>
              <a:rPr lang="zh-CN" altLang="en-US" sz="2400" dirty="0" smtClean="0">
                <a:solidFill>
                  <a:srgbClr val="2F2F2F"/>
                </a:solidFill>
                <a:latin typeface="Arial" panose="020B0604020202020204" pitchFamily="34" charset="0"/>
                <a:ea typeface="-apple-system"/>
              </a:rPr>
              <a:t>广播</a:t>
            </a:r>
            <a:r>
              <a:rPr lang="zh-CN" altLang="en-US" sz="2400" dirty="0">
                <a:solidFill>
                  <a:srgbClr val="2F2F2F"/>
                </a:solidFill>
                <a:latin typeface="Arial" panose="020B0604020202020204" pitchFamily="34" charset="0"/>
                <a:ea typeface="-apple-system"/>
              </a:rPr>
              <a:t>进入了确认</a:t>
            </a:r>
            <a:r>
              <a:rPr lang="zh-CN" altLang="en-US" sz="2400" dirty="0" smtClean="0">
                <a:solidFill>
                  <a:srgbClr val="2F2F2F"/>
                </a:solidFill>
                <a:latin typeface="Arial" panose="020B0604020202020204" pitchFamily="34" charset="0"/>
                <a:ea typeface="-apple-system"/>
              </a:rPr>
              <a:t>阶段</a:t>
            </a:r>
            <a:r>
              <a:rPr lang="en-US" altLang="zh-CN" sz="2400" dirty="0" smtClean="0">
                <a:solidFill>
                  <a:srgbClr val="FF0000"/>
                </a:solidFill>
                <a:latin typeface="Arial" panose="020B0604020202020204" pitchFamily="34" charset="0"/>
                <a:ea typeface="-apple-system"/>
              </a:rPr>
              <a:t>&lt;</a:t>
            </a:r>
            <a:r>
              <a:rPr lang="en-US" altLang="zh-CN" sz="2400" dirty="0" err="1">
                <a:solidFill>
                  <a:srgbClr val="FF0000"/>
                </a:solidFill>
                <a:latin typeface="Arial" panose="020B0604020202020204" pitchFamily="34" charset="0"/>
                <a:ea typeface="-apple-system"/>
              </a:rPr>
              <a:t>COMMIT,v,n,D</a:t>
            </a:r>
            <a:r>
              <a:rPr lang="en-US" altLang="zh-CN" sz="2400" dirty="0">
                <a:solidFill>
                  <a:srgbClr val="FF0000"/>
                </a:solidFill>
                <a:latin typeface="Arial" panose="020B0604020202020204" pitchFamily="34" charset="0"/>
                <a:ea typeface="-apple-system"/>
              </a:rPr>
              <a:t>(m),</a:t>
            </a:r>
            <a:r>
              <a:rPr lang="en-US" altLang="zh-CN" sz="2400" dirty="0" err="1" smtClean="0">
                <a:solidFill>
                  <a:srgbClr val="FF0000"/>
                </a:solidFill>
                <a:latin typeface="Arial" panose="020B0604020202020204" pitchFamily="34" charset="0"/>
                <a:ea typeface="-apple-system"/>
              </a:rPr>
              <a:t>i</a:t>
            </a:r>
            <a:r>
              <a:rPr lang="en-US" altLang="zh-CN" sz="2400" dirty="0" smtClean="0">
                <a:solidFill>
                  <a:srgbClr val="FF0000"/>
                </a:solidFill>
                <a:latin typeface="Arial" panose="020B0604020202020204" pitchFamily="34" charset="0"/>
                <a:ea typeface="-apple-system"/>
              </a:rPr>
              <a:t>&gt;</a:t>
            </a:r>
            <a:r>
              <a:rPr lang="el-GR" altLang="zh-CN" sz="2800" baseline="-25000" dirty="0"/>
              <a:t>σ</a:t>
            </a:r>
            <a:r>
              <a:rPr lang="en-US" altLang="zh-CN" sz="2800" baseline="-25000" dirty="0" err="1"/>
              <a:t>i</a:t>
            </a:r>
            <a:endParaRPr lang="en-US" altLang="zh-CN" sz="2400" dirty="0" smtClean="0">
              <a:solidFill>
                <a:srgbClr val="2F2F2F"/>
              </a:solidFill>
              <a:latin typeface="Arial" panose="020B0604020202020204" pitchFamily="34" charset="0"/>
              <a:ea typeface="-apple-system"/>
            </a:endParaRPr>
          </a:p>
          <a:p>
            <a:pPr lvl="1" eaLnBrk="0" fontAlgn="ctr" hangingPunct="0">
              <a:lnSpc>
                <a:spcPct val="150000"/>
              </a:lnSpc>
              <a:spcBef>
                <a:spcPct val="0"/>
              </a:spcBef>
              <a:spcAft>
                <a:spcPct val="0"/>
              </a:spcAft>
            </a:pPr>
            <a:endParaRPr lang="en-US" altLang="zh-CN" sz="2400" dirty="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endParaRPr lang="zh-CN" altLang="en-US" sz="2400" dirty="0">
              <a:solidFill>
                <a:srgbClr val="2F2F2F"/>
              </a:solidFill>
              <a:latin typeface="Arial" panose="020B0604020202020204" pitchFamily="34" charset="0"/>
              <a:ea typeface="-apple-system"/>
            </a:endParaRPr>
          </a:p>
        </p:txBody>
      </p:sp>
      <p:sp>
        <p:nvSpPr>
          <p:cNvPr id="4" name="文本框 3"/>
          <p:cNvSpPr txBox="1"/>
          <p:nvPr/>
        </p:nvSpPr>
        <p:spPr>
          <a:xfrm>
            <a:off x="123871" y="746843"/>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算法确认</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86264" y="721108"/>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3074" name="Picture 2" descr="https://images.gitbook.cn/ab774100-02e0-11e9-9c1f-f5825e3f91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176" y="1332894"/>
            <a:ext cx="5926868" cy="4246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0298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0695" y="1497244"/>
            <a:ext cx="11730022" cy="4524315"/>
          </a:xfrm>
          <a:prstGeom prst="rect">
            <a:avLst/>
          </a:prstGeom>
          <a:noFill/>
        </p:spPr>
        <p:txBody>
          <a:bodyPr wrap="square" rtlCol="0">
            <a:spAutoFit/>
          </a:bodyPr>
          <a:lstStyle/>
          <a:p>
            <a:pPr lvl="0"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每个</a:t>
            </a:r>
            <a:r>
              <a:rPr lang="zh-CN" altLang="en-US" sz="2400" dirty="0">
                <a:solidFill>
                  <a:srgbClr val="2F2F2F"/>
                </a:solidFill>
                <a:latin typeface="Arial" panose="020B0604020202020204" pitchFamily="34" charset="0"/>
                <a:ea typeface="-apple-system"/>
              </a:rPr>
              <a:t>副本接受确认消息的条件是</a:t>
            </a:r>
            <a:r>
              <a:rPr lang="zh-CN" altLang="en-US" sz="2400" dirty="0" smtClean="0">
                <a:solidFill>
                  <a:srgbClr val="2F2F2F"/>
                </a:solidFill>
                <a:latin typeface="Arial" panose="020B0604020202020204" pitchFamily="34" charset="0"/>
                <a:ea typeface="-apple-system"/>
              </a:rPr>
              <a:t>：</a:t>
            </a:r>
            <a:endParaRPr lang="en-US" altLang="zh-CN" sz="2400" dirty="0" smtClean="0">
              <a:solidFill>
                <a:srgbClr val="2F2F2F"/>
              </a:solidFill>
              <a:latin typeface="Arial" panose="020B0604020202020204" pitchFamily="34" charset="0"/>
              <a:ea typeface="-apple-system"/>
            </a:endParaRPr>
          </a:p>
          <a:p>
            <a:pPr lvl="1" eaLnBrk="0" fontAlgn="ctr" hangingPunct="0">
              <a:lnSpc>
                <a:spcPct val="150000"/>
              </a:lnSpc>
              <a:spcBef>
                <a:spcPct val="0"/>
              </a:spcBef>
              <a:spcAft>
                <a:spcPct val="0"/>
              </a:spcAft>
            </a:pPr>
            <a:r>
              <a:rPr lang="en-US" altLang="zh-CN" sz="2400" dirty="0" smtClean="0">
                <a:solidFill>
                  <a:srgbClr val="2F2F2F"/>
                </a:solidFill>
                <a:latin typeface="Arial" panose="020B0604020202020204" pitchFamily="34" charset="0"/>
                <a:ea typeface="-apple-system"/>
              </a:rPr>
              <a:t>Commit</a:t>
            </a:r>
            <a:r>
              <a:rPr lang="zh-CN" altLang="en-US" sz="2400" dirty="0" smtClean="0">
                <a:solidFill>
                  <a:srgbClr val="2F2F2F"/>
                </a:solidFill>
                <a:latin typeface="Arial" panose="020B0604020202020204" pitchFamily="34" charset="0"/>
                <a:ea typeface="-apple-system"/>
              </a:rPr>
              <a:t>消息签名</a:t>
            </a:r>
            <a:r>
              <a:rPr lang="zh-CN" altLang="en-US" sz="2400" dirty="0">
                <a:solidFill>
                  <a:srgbClr val="2F2F2F"/>
                </a:solidFill>
                <a:latin typeface="Arial" panose="020B0604020202020204" pitchFamily="34" charset="0"/>
                <a:ea typeface="-apple-system"/>
              </a:rPr>
              <a:t>正确</a:t>
            </a:r>
            <a:r>
              <a:rPr lang="zh-CN" altLang="en-US" sz="2400" dirty="0" smtClean="0">
                <a:solidFill>
                  <a:srgbClr val="2F2F2F"/>
                </a:solidFill>
                <a:latin typeface="Arial" panose="020B0604020202020204" pitchFamily="34" charset="0"/>
                <a:ea typeface="-apple-system"/>
              </a:rPr>
              <a:t>；</a:t>
            </a:r>
            <a:endParaRPr lang="en-US" altLang="zh-CN" sz="2400" dirty="0" smtClean="0">
              <a:solidFill>
                <a:srgbClr val="2F2F2F"/>
              </a:solidFill>
              <a:latin typeface="Arial" panose="020B0604020202020204" pitchFamily="34" charset="0"/>
              <a:ea typeface="-apple-system"/>
            </a:endParaRPr>
          </a:p>
          <a:p>
            <a:pPr lvl="1" eaLnBrk="0" fontAlgn="ctr" hangingPunct="0">
              <a:lnSpc>
                <a:spcPct val="150000"/>
              </a:lnSpc>
              <a:spcBef>
                <a:spcPct val="0"/>
              </a:spcBef>
              <a:spcAft>
                <a:spcPct val="0"/>
              </a:spcAft>
            </a:pPr>
            <a:r>
              <a:rPr lang="zh-CN" altLang="en-US" sz="2400" dirty="0">
                <a:solidFill>
                  <a:srgbClr val="2F2F2F"/>
                </a:solidFill>
                <a:latin typeface="Arial" panose="020B0604020202020204" pitchFamily="34" charset="0"/>
                <a:ea typeface="-apple-system"/>
              </a:rPr>
              <a:t>上一个阶段请求的摘要也是 </a:t>
            </a:r>
            <a:r>
              <a:rPr lang="en-US" altLang="zh-CN" sz="2400" dirty="0">
                <a:solidFill>
                  <a:srgbClr val="2F2F2F"/>
                </a:solidFill>
                <a:latin typeface="Arial" panose="020B0604020202020204" pitchFamily="34" charset="0"/>
                <a:ea typeface="-apple-system"/>
              </a:rPr>
              <a:t>D</a:t>
            </a:r>
            <a:r>
              <a:rPr lang="zh-CN" altLang="en-US" sz="2400" dirty="0">
                <a:solidFill>
                  <a:srgbClr val="2F2F2F"/>
                </a:solidFill>
                <a:latin typeface="Arial" panose="020B0604020202020204" pitchFamily="34" charset="0"/>
                <a:ea typeface="-apple-system"/>
              </a:rPr>
              <a:t>（</a:t>
            </a:r>
            <a:r>
              <a:rPr lang="en-US" altLang="zh-CN" sz="2400" dirty="0">
                <a:solidFill>
                  <a:srgbClr val="2F2F2F"/>
                </a:solidFill>
                <a:latin typeface="Arial" panose="020B0604020202020204" pitchFamily="34" charset="0"/>
                <a:ea typeface="-apple-system"/>
              </a:rPr>
              <a:t>m</a:t>
            </a:r>
            <a:r>
              <a:rPr lang="zh-CN" altLang="en-US" sz="2400" dirty="0">
                <a:solidFill>
                  <a:srgbClr val="2F2F2F"/>
                </a:solidFill>
                <a:latin typeface="Arial" panose="020B0604020202020204" pitchFamily="34" charset="0"/>
                <a:ea typeface="-apple-system"/>
              </a:rPr>
              <a:t>）</a:t>
            </a:r>
          </a:p>
          <a:p>
            <a:pPr lvl="1"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消息</a:t>
            </a:r>
            <a:r>
              <a:rPr lang="zh-CN" altLang="en-US" sz="2400" dirty="0">
                <a:solidFill>
                  <a:srgbClr val="2F2F2F"/>
                </a:solidFill>
                <a:latin typeface="Arial" panose="020B0604020202020204" pitchFamily="34" charset="0"/>
                <a:ea typeface="-apple-system"/>
              </a:rPr>
              <a:t>的视图编号与节点的当前视图编号一致</a:t>
            </a:r>
            <a:r>
              <a:rPr lang="zh-CN" altLang="en-US" sz="2400" dirty="0" smtClean="0">
                <a:solidFill>
                  <a:srgbClr val="2F2F2F"/>
                </a:solidFill>
                <a:latin typeface="Arial" panose="020B0604020202020204" pitchFamily="34" charset="0"/>
                <a:ea typeface="-apple-system"/>
              </a:rPr>
              <a:t>；</a:t>
            </a:r>
            <a:endParaRPr lang="en-US" altLang="zh-CN" sz="2400" dirty="0" smtClean="0">
              <a:solidFill>
                <a:srgbClr val="2F2F2F"/>
              </a:solidFill>
              <a:latin typeface="Arial" panose="020B0604020202020204" pitchFamily="34" charset="0"/>
              <a:ea typeface="-apple-system"/>
            </a:endParaRPr>
          </a:p>
          <a:p>
            <a:pPr lvl="1"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消息</a:t>
            </a:r>
            <a:r>
              <a:rPr lang="zh-CN" altLang="en-US" sz="2400" dirty="0">
                <a:solidFill>
                  <a:srgbClr val="2F2F2F"/>
                </a:solidFill>
                <a:latin typeface="Arial" panose="020B0604020202020204" pitchFamily="34" charset="0"/>
                <a:ea typeface="-apple-system"/>
              </a:rPr>
              <a:t>的序号</a:t>
            </a:r>
            <a:r>
              <a:rPr lang="en-US" altLang="zh-CN" sz="2400" dirty="0">
                <a:solidFill>
                  <a:srgbClr val="2F2F2F"/>
                </a:solidFill>
                <a:latin typeface="Arial" panose="020B0604020202020204" pitchFamily="34" charset="0"/>
                <a:ea typeface="-apple-system"/>
              </a:rPr>
              <a:t>n</a:t>
            </a:r>
            <a:r>
              <a:rPr lang="zh-CN" altLang="en-US" sz="2400" dirty="0">
                <a:solidFill>
                  <a:srgbClr val="2F2F2F"/>
                </a:solidFill>
                <a:latin typeface="Arial" panose="020B0604020202020204" pitchFamily="34" charset="0"/>
                <a:ea typeface="-apple-system"/>
              </a:rPr>
              <a:t>满足水线条件，在</a:t>
            </a:r>
            <a:r>
              <a:rPr lang="en-US" altLang="zh-CN" sz="2400" dirty="0">
                <a:solidFill>
                  <a:srgbClr val="2F2F2F"/>
                </a:solidFill>
                <a:latin typeface="Arial" panose="020B0604020202020204" pitchFamily="34" charset="0"/>
                <a:ea typeface="-apple-system"/>
              </a:rPr>
              <a:t>h</a:t>
            </a:r>
            <a:r>
              <a:rPr lang="zh-CN" altLang="en-US" sz="2400" dirty="0">
                <a:solidFill>
                  <a:srgbClr val="2F2F2F"/>
                </a:solidFill>
                <a:latin typeface="Arial" panose="020B0604020202020204" pitchFamily="34" charset="0"/>
                <a:ea typeface="-apple-system"/>
              </a:rPr>
              <a:t>和</a:t>
            </a:r>
            <a:r>
              <a:rPr lang="en-US" altLang="zh-CN" sz="2400" dirty="0">
                <a:solidFill>
                  <a:srgbClr val="2F2F2F"/>
                </a:solidFill>
                <a:latin typeface="Arial" panose="020B0604020202020204" pitchFamily="34" charset="0"/>
                <a:ea typeface="-apple-system"/>
              </a:rPr>
              <a:t>H</a:t>
            </a:r>
            <a:r>
              <a:rPr lang="zh-CN" altLang="en-US" sz="2400" dirty="0">
                <a:solidFill>
                  <a:srgbClr val="2F2F2F"/>
                </a:solidFill>
                <a:latin typeface="Arial" panose="020B0604020202020204" pitchFamily="34" charset="0"/>
                <a:ea typeface="-apple-system"/>
              </a:rPr>
              <a:t>之间</a:t>
            </a:r>
            <a:r>
              <a:rPr lang="zh-CN" altLang="en-US" sz="2400" dirty="0" smtClean="0">
                <a:solidFill>
                  <a:srgbClr val="2F2F2F"/>
                </a:solidFill>
                <a:latin typeface="Arial" panose="020B0604020202020204" pitchFamily="34" charset="0"/>
                <a:ea typeface="-apple-system"/>
              </a:rPr>
              <a:t>。</a:t>
            </a:r>
            <a:endParaRPr lang="en-US" altLang="zh-CN" sz="24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      一旦</a:t>
            </a:r>
            <a:r>
              <a:rPr lang="zh-CN" altLang="en-US" sz="2400" dirty="0">
                <a:solidFill>
                  <a:srgbClr val="2F2F2F"/>
                </a:solidFill>
                <a:latin typeface="Arial" panose="020B0604020202020204" pitchFamily="34" charset="0"/>
                <a:ea typeface="-apple-system"/>
              </a:rPr>
              <a:t>确认消息的接受条件满足了，则该副本节点将确认消息写入消息日志中。</a:t>
            </a:r>
            <a:endParaRPr lang="en-US" altLang="zh-CN" sz="2400" dirty="0">
              <a:solidFill>
                <a:srgbClr val="2F2F2F"/>
              </a:solidFill>
              <a:latin typeface="Arial" panose="020B0604020202020204" pitchFamily="34" charset="0"/>
              <a:ea typeface="-apple-system"/>
            </a:endParaRPr>
          </a:p>
          <a:p>
            <a:pPr lvl="1" eaLnBrk="0" fontAlgn="ctr" hangingPunct="0">
              <a:lnSpc>
                <a:spcPct val="150000"/>
              </a:lnSpc>
              <a:spcBef>
                <a:spcPct val="0"/>
              </a:spcBef>
              <a:spcAft>
                <a:spcPct val="0"/>
              </a:spcAft>
            </a:pPr>
            <a:endParaRPr lang="en-US" altLang="zh-CN" sz="2400" dirty="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endParaRPr lang="zh-CN" altLang="en-US" sz="2400" dirty="0">
              <a:solidFill>
                <a:srgbClr val="2F2F2F"/>
              </a:solidFill>
              <a:latin typeface="Arial" panose="020B0604020202020204" pitchFamily="34" charset="0"/>
              <a:ea typeface="-apple-system"/>
            </a:endParaRPr>
          </a:p>
        </p:txBody>
      </p:sp>
      <p:sp>
        <p:nvSpPr>
          <p:cNvPr id="4" name="文本框 3"/>
          <p:cNvSpPr txBox="1"/>
          <p:nvPr/>
        </p:nvSpPr>
        <p:spPr>
          <a:xfrm>
            <a:off x="123871" y="746843"/>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算法确认</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86264" y="721108"/>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7" name="矩形 6"/>
          <p:cNvSpPr/>
          <p:nvPr/>
        </p:nvSpPr>
        <p:spPr>
          <a:xfrm>
            <a:off x="6868278" y="1497244"/>
            <a:ext cx="4325992" cy="2862322"/>
          </a:xfrm>
          <a:prstGeom prst="rect">
            <a:avLst/>
          </a:prstGeom>
        </p:spPr>
        <p:txBody>
          <a:bodyPr wrap="none">
            <a:spAutoFit/>
          </a:bodyPr>
          <a:lstStyle/>
          <a:p>
            <a:pPr marL="800100" lvl="1" indent="-342900" eaLnBrk="0" fontAlgn="ctr" hangingPunct="0">
              <a:lnSpc>
                <a:spcPct val="150000"/>
              </a:lnSpc>
              <a:spcBef>
                <a:spcPct val="0"/>
              </a:spcBef>
              <a:spcAft>
                <a:spcPct val="0"/>
              </a:spcAft>
              <a:buFont typeface="Wingdings" panose="05000000000000000000" pitchFamily="2" charset="2"/>
              <a:buChar char="Ø"/>
            </a:pPr>
            <a:r>
              <a:rPr lang="en-US" altLang="zh-CN" sz="2400" dirty="0">
                <a:solidFill>
                  <a:srgbClr val="FF0000"/>
                </a:solidFill>
                <a:latin typeface="Arial" panose="020B0604020202020204" pitchFamily="34" charset="0"/>
                <a:ea typeface="-apple-system"/>
              </a:rPr>
              <a:t>&lt;</a:t>
            </a:r>
            <a:r>
              <a:rPr lang="en-US" altLang="zh-CN" sz="2400" dirty="0" err="1">
                <a:solidFill>
                  <a:srgbClr val="FF0000"/>
                </a:solidFill>
                <a:latin typeface="Arial" panose="020B0604020202020204" pitchFamily="34" charset="0"/>
                <a:ea typeface="-apple-system"/>
              </a:rPr>
              <a:t>COMMIT,v,n,D</a:t>
            </a:r>
            <a:r>
              <a:rPr lang="en-US" altLang="zh-CN" sz="2400" dirty="0">
                <a:solidFill>
                  <a:srgbClr val="FF0000"/>
                </a:solidFill>
                <a:latin typeface="Arial" panose="020B0604020202020204" pitchFamily="34" charset="0"/>
                <a:ea typeface="-apple-system"/>
              </a:rPr>
              <a:t>(m</a:t>
            </a:r>
            <a:r>
              <a:rPr lang="en-US" altLang="zh-CN" sz="2400" dirty="0" smtClean="0">
                <a:solidFill>
                  <a:srgbClr val="FF0000"/>
                </a:solidFill>
                <a:latin typeface="Arial" panose="020B0604020202020204" pitchFamily="34" charset="0"/>
                <a:ea typeface="-apple-system"/>
              </a:rPr>
              <a:t>),0&gt;</a:t>
            </a:r>
            <a:r>
              <a:rPr lang="el-GR" altLang="zh-CN" sz="2800" baseline="-25000" dirty="0" smtClean="0"/>
              <a:t>σ</a:t>
            </a:r>
            <a:r>
              <a:rPr lang="en-US" altLang="zh-CN" sz="2800" baseline="-25000" dirty="0" smtClean="0"/>
              <a:t>1</a:t>
            </a:r>
            <a:endParaRPr lang="en-US" altLang="zh-CN" sz="2800" baseline="-25000" dirty="0"/>
          </a:p>
          <a:p>
            <a:pPr marL="800100" lvl="1" indent="-342900" eaLnBrk="0" fontAlgn="ctr" hangingPunct="0">
              <a:lnSpc>
                <a:spcPct val="150000"/>
              </a:lnSpc>
              <a:spcBef>
                <a:spcPct val="0"/>
              </a:spcBef>
              <a:spcAft>
                <a:spcPct val="0"/>
              </a:spcAft>
              <a:buFont typeface="Wingdings" panose="05000000000000000000" pitchFamily="2" charset="2"/>
              <a:buChar char="Ø"/>
            </a:pPr>
            <a:r>
              <a:rPr lang="en-US" altLang="zh-CN" sz="2400" dirty="0" smtClean="0">
                <a:solidFill>
                  <a:srgbClr val="FF0000"/>
                </a:solidFill>
                <a:latin typeface="Arial" panose="020B0604020202020204" pitchFamily="34" charset="0"/>
                <a:ea typeface="-apple-system"/>
              </a:rPr>
              <a:t>&lt;</a:t>
            </a:r>
            <a:r>
              <a:rPr lang="en-US" altLang="zh-CN" sz="2400" dirty="0" err="1">
                <a:solidFill>
                  <a:srgbClr val="FF0000"/>
                </a:solidFill>
                <a:latin typeface="Arial" panose="020B0604020202020204" pitchFamily="34" charset="0"/>
                <a:ea typeface="-apple-system"/>
              </a:rPr>
              <a:t>COMMIT,v,n,D</a:t>
            </a:r>
            <a:r>
              <a:rPr lang="en-US" altLang="zh-CN" sz="2400" dirty="0">
                <a:solidFill>
                  <a:srgbClr val="FF0000"/>
                </a:solidFill>
                <a:latin typeface="Arial" panose="020B0604020202020204" pitchFamily="34" charset="0"/>
                <a:ea typeface="-apple-system"/>
              </a:rPr>
              <a:t>(m</a:t>
            </a:r>
            <a:r>
              <a:rPr lang="en-US" altLang="zh-CN" sz="2400" dirty="0" smtClean="0">
                <a:solidFill>
                  <a:srgbClr val="FF0000"/>
                </a:solidFill>
                <a:latin typeface="Arial" panose="020B0604020202020204" pitchFamily="34" charset="0"/>
                <a:ea typeface="-apple-system"/>
              </a:rPr>
              <a:t>),1&gt;</a:t>
            </a:r>
            <a:r>
              <a:rPr lang="el-GR" altLang="zh-CN" sz="2800" baseline="-25000" dirty="0" smtClean="0"/>
              <a:t>σ</a:t>
            </a:r>
            <a:r>
              <a:rPr lang="en-US" altLang="zh-CN" sz="2800" baseline="-25000" dirty="0" smtClean="0"/>
              <a:t>1</a:t>
            </a:r>
          </a:p>
          <a:p>
            <a:pPr marL="800100" lvl="1" indent="-342900" eaLnBrk="0" fontAlgn="ctr" hangingPunct="0">
              <a:lnSpc>
                <a:spcPct val="150000"/>
              </a:lnSpc>
              <a:spcBef>
                <a:spcPct val="0"/>
              </a:spcBef>
              <a:spcAft>
                <a:spcPct val="0"/>
              </a:spcAft>
              <a:buFont typeface="Wingdings" panose="05000000000000000000" pitchFamily="2" charset="2"/>
              <a:buChar char="Ø"/>
            </a:pPr>
            <a:r>
              <a:rPr lang="en-US" altLang="zh-CN" sz="2400" dirty="0">
                <a:solidFill>
                  <a:srgbClr val="FF0000"/>
                </a:solidFill>
                <a:latin typeface="Arial" panose="020B0604020202020204" pitchFamily="34" charset="0"/>
                <a:ea typeface="-apple-system"/>
              </a:rPr>
              <a:t>&lt;</a:t>
            </a:r>
            <a:r>
              <a:rPr lang="en-US" altLang="zh-CN" sz="2400" dirty="0" err="1">
                <a:solidFill>
                  <a:srgbClr val="FF0000"/>
                </a:solidFill>
                <a:latin typeface="Arial" panose="020B0604020202020204" pitchFamily="34" charset="0"/>
                <a:ea typeface="-apple-system"/>
              </a:rPr>
              <a:t>COMMIT,v,n,D</a:t>
            </a:r>
            <a:r>
              <a:rPr lang="en-US" altLang="zh-CN" sz="2400" dirty="0">
                <a:solidFill>
                  <a:srgbClr val="FF0000"/>
                </a:solidFill>
                <a:latin typeface="Arial" panose="020B0604020202020204" pitchFamily="34" charset="0"/>
                <a:ea typeface="-apple-system"/>
              </a:rPr>
              <a:t>(m</a:t>
            </a:r>
            <a:r>
              <a:rPr lang="en-US" altLang="zh-CN" sz="2400" dirty="0" smtClean="0">
                <a:solidFill>
                  <a:srgbClr val="FF0000"/>
                </a:solidFill>
                <a:latin typeface="Arial" panose="020B0604020202020204" pitchFamily="34" charset="0"/>
                <a:ea typeface="-apple-system"/>
              </a:rPr>
              <a:t>),2&gt;</a:t>
            </a:r>
            <a:r>
              <a:rPr lang="el-GR" altLang="zh-CN" sz="2800" baseline="-25000" dirty="0" smtClean="0"/>
              <a:t>σ</a:t>
            </a:r>
            <a:r>
              <a:rPr lang="en-US" altLang="zh-CN" sz="2800" baseline="-25000" dirty="0" smtClean="0"/>
              <a:t>2</a:t>
            </a:r>
            <a:endParaRPr lang="en-US" altLang="zh-CN" sz="2800" baseline="-25000" dirty="0"/>
          </a:p>
          <a:p>
            <a:pPr marL="800100" lvl="1" indent="-342900" eaLnBrk="0" fontAlgn="ctr" hangingPunct="0">
              <a:lnSpc>
                <a:spcPct val="150000"/>
              </a:lnSpc>
              <a:spcBef>
                <a:spcPct val="0"/>
              </a:spcBef>
              <a:spcAft>
                <a:spcPct val="0"/>
              </a:spcAft>
              <a:buFont typeface="Wingdings" panose="05000000000000000000" pitchFamily="2" charset="2"/>
              <a:buChar char="Ø"/>
            </a:pPr>
            <a:r>
              <a:rPr lang="en-US" altLang="zh-CN" sz="2400" dirty="0">
                <a:solidFill>
                  <a:srgbClr val="FF0000"/>
                </a:solidFill>
                <a:latin typeface="Arial" panose="020B0604020202020204" pitchFamily="34" charset="0"/>
                <a:ea typeface="-apple-system"/>
              </a:rPr>
              <a:t>&lt;</a:t>
            </a:r>
            <a:r>
              <a:rPr lang="en-US" altLang="zh-CN" sz="2400" dirty="0" err="1">
                <a:solidFill>
                  <a:srgbClr val="FF0000"/>
                </a:solidFill>
                <a:latin typeface="Arial" panose="020B0604020202020204" pitchFamily="34" charset="0"/>
                <a:ea typeface="-apple-system"/>
              </a:rPr>
              <a:t>COMMIT,v,n,D</a:t>
            </a:r>
            <a:r>
              <a:rPr lang="en-US" altLang="zh-CN" sz="2400" dirty="0">
                <a:solidFill>
                  <a:srgbClr val="FF0000"/>
                </a:solidFill>
                <a:latin typeface="Arial" panose="020B0604020202020204" pitchFamily="34" charset="0"/>
                <a:ea typeface="-apple-system"/>
              </a:rPr>
              <a:t>(m</a:t>
            </a:r>
            <a:r>
              <a:rPr lang="en-US" altLang="zh-CN" sz="2400" dirty="0" smtClean="0">
                <a:solidFill>
                  <a:srgbClr val="FF0000"/>
                </a:solidFill>
                <a:latin typeface="Arial" panose="020B0604020202020204" pitchFamily="34" charset="0"/>
                <a:ea typeface="-apple-system"/>
              </a:rPr>
              <a:t>),3&gt;</a:t>
            </a:r>
            <a:r>
              <a:rPr lang="el-GR" altLang="zh-CN" sz="2800" baseline="-25000" dirty="0" smtClean="0"/>
              <a:t>σ</a:t>
            </a:r>
            <a:r>
              <a:rPr lang="en-US" altLang="zh-CN" sz="2800" baseline="-25000" dirty="0" smtClean="0"/>
              <a:t>3</a:t>
            </a:r>
            <a:endParaRPr lang="en-US" altLang="zh-CN" sz="2800" baseline="-25000" dirty="0"/>
          </a:p>
          <a:p>
            <a:pPr marL="800100" lvl="1" indent="-342900" eaLnBrk="0" fontAlgn="ctr" hangingPunct="0">
              <a:lnSpc>
                <a:spcPct val="150000"/>
              </a:lnSpc>
              <a:spcBef>
                <a:spcPct val="0"/>
              </a:spcBef>
              <a:spcAft>
                <a:spcPct val="0"/>
              </a:spcAft>
              <a:buFont typeface="Wingdings" panose="05000000000000000000" pitchFamily="2" charset="2"/>
              <a:buChar char="Ø"/>
            </a:pPr>
            <a:endParaRPr lang="en-US" altLang="zh-CN" sz="2400" dirty="0">
              <a:solidFill>
                <a:srgbClr val="2F2F2F"/>
              </a:solidFill>
              <a:latin typeface="Arial" panose="020B0604020202020204" pitchFamily="34" charset="0"/>
              <a:ea typeface="-apple-system"/>
            </a:endParaRPr>
          </a:p>
        </p:txBody>
      </p:sp>
    </p:spTree>
    <p:extLst>
      <p:ext uri="{BB962C8B-B14F-4D97-AF65-F5344CB8AC3E}">
        <p14:creationId xmlns:p14="http://schemas.microsoft.com/office/powerpoint/2010/main" val="12410781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67379" y="1672197"/>
            <a:ext cx="10907641" cy="1558568"/>
          </a:xfrm>
          <a:prstGeom prst="rect">
            <a:avLst/>
          </a:prstGeom>
          <a:noFill/>
        </p:spPr>
        <p:txBody>
          <a:bodyPr wrap="square" rtlCol="0">
            <a:spAutoFit/>
          </a:bodyPr>
          <a:lstStyle/>
          <a:p>
            <a:pPr algn="ctr">
              <a:lnSpc>
                <a:spcPct val="150000"/>
              </a:lnSpc>
            </a:pPr>
            <a:r>
              <a:rPr lang="en-US" altLang="zh-CN" sz="7200" b="1" dirty="0" smtClean="0">
                <a:solidFill>
                  <a:srgbClr val="FFFFFF"/>
                </a:solidFill>
                <a:latin typeface="微软雅黑" panose="020B0503020204020204" pitchFamily="34" charset="-122"/>
                <a:ea typeface="微软雅黑" panose="020B0503020204020204" pitchFamily="34" charset="-122"/>
              </a:rPr>
              <a:t>POW</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1978" y="1090440"/>
            <a:ext cx="11730022" cy="5632311"/>
          </a:xfrm>
          <a:prstGeom prst="rect">
            <a:avLst/>
          </a:prstGeom>
          <a:noFill/>
        </p:spPr>
        <p:txBody>
          <a:bodyPr wrap="square" rtlCol="0">
            <a:spAutoFit/>
          </a:bodyPr>
          <a:lstStyle/>
          <a:p>
            <a:pPr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当节点收到超过 </a:t>
            </a:r>
            <a:r>
              <a:rPr lang="en-US" altLang="zh-CN" sz="2400" dirty="0" smtClean="0">
                <a:solidFill>
                  <a:srgbClr val="2F2F2F"/>
                </a:solidFill>
                <a:latin typeface="Arial" panose="020B0604020202020204" pitchFamily="34" charset="0"/>
                <a:ea typeface="-apple-system"/>
              </a:rPr>
              <a:t>2f+1</a:t>
            </a:r>
            <a:r>
              <a:rPr lang="zh-CN" altLang="en-US" sz="2400" dirty="0" smtClean="0">
                <a:solidFill>
                  <a:srgbClr val="2F2F2F"/>
                </a:solidFill>
                <a:latin typeface="Arial" panose="020B0604020202020204" pitchFamily="34" charset="0"/>
                <a:ea typeface="-apple-system"/>
              </a:rPr>
              <a:t>（包括自身）个不同节点发送过来的 </a:t>
            </a:r>
            <a:r>
              <a:rPr lang="en-US" altLang="zh-CN" sz="2400" dirty="0" smtClean="0">
                <a:solidFill>
                  <a:srgbClr val="2F2F2F"/>
                </a:solidFill>
                <a:latin typeface="Arial" panose="020B0604020202020204" pitchFamily="34" charset="0"/>
                <a:ea typeface="-apple-system"/>
              </a:rPr>
              <a:t>commit </a:t>
            </a:r>
            <a:r>
              <a:rPr lang="zh-CN" altLang="en-US" sz="2400" dirty="0" smtClean="0">
                <a:solidFill>
                  <a:srgbClr val="2F2F2F"/>
                </a:solidFill>
                <a:latin typeface="Arial" panose="020B0604020202020204" pitchFamily="34" charset="0"/>
                <a:ea typeface="-apple-system"/>
              </a:rPr>
              <a:t>消息之后</a:t>
            </a:r>
            <a:endParaRPr lang="en-US" altLang="zh-CN" sz="24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进入</a:t>
            </a:r>
            <a:r>
              <a:rPr lang="en-US" altLang="zh-CN" sz="2400" dirty="0" smtClean="0">
                <a:solidFill>
                  <a:srgbClr val="2F2F2F"/>
                </a:solidFill>
                <a:latin typeface="Arial" panose="020B0604020202020204" pitchFamily="34" charset="0"/>
                <a:ea typeface="-apple-system"/>
              </a:rPr>
              <a:t>committed-local</a:t>
            </a:r>
            <a:r>
              <a:rPr lang="zh-CN" altLang="en-US" sz="2400" dirty="0" smtClean="0">
                <a:solidFill>
                  <a:srgbClr val="2F2F2F"/>
                </a:solidFill>
                <a:latin typeface="Arial" panose="020B0604020202020204" pitchFamily="34" charset="0"/>
                <a:ea typeface="-apple-system"/>
              </a:rPr>
              <a:t>（</a:t>
            </a:r>
            <a:r>
              <a:rPr lang="en-US" altLang="zh-CN" sz="2400" dirty="0" err="1" smtClean="0">
                <a:solidFill>
                  <a:srgbClr val="2F2F2F"/>
                </a:solidFill>
                <a:latin typeface="Arial" panose="020B0604020202020204" pitchFamily="34" charset="0"/>
                <a:ea typeface="-apple-system"/>
              </a:rPr>
              <a:t>m,v,n</a:t>
            </a:r>
            <a:r>
              <a:rPr lang="zh-CN" altLang="en-US" sz="2400" dirty="0" smtClean="0">
                <a:solidFill>
                  <a:srgbClr val="2F2F2F"/>
                </a:solidFill>
                <a:latin typeface="Arial" panose="020B0604020202020204" pitchFamily="34" charset="0"/>
                <a:ea typeface="-apple-system"/>
              </a:rPr>
              <a:t>）</a:t>
            </a:r>
            <a:r>
              <a:rPr lang="zh-CN" altLang="en-US" sz="2400" dirty="0">
                <a:solidFill>
                  <a:srgbClr val="2F2F2F"/>
                </a:solidFill>
                <a:latin typeface="Arial" panose="020B0604020202020204" pitchFamily="34" charset="0"/>
                <a:ea typeface="-apple-system"/>
              </a:rPr>
              <a:t>状态，且所有序号小于</a:t>
            </a:r>
            <a:r>
              <a:rPr lang="en-US" altLang="zh-CN" sz="2400" dirty="0">
                <a:solidFill>
                  <a:srgbClr val="2F2F2F"/>
                </a:solidFill>
                <a:latin typeface="Arial" panose="020B0604020202020204" pitchFamily="34" charset="0"/>
                <a:ea typeface="-apple-system"/>
              </a:rPr>
              <a:t>n</a:t>
            </a:r>
            <a:r>
              <a:rPr lang="zh-CN" altLang="en-US" sz="2400" dirty="0">
                <a:solidFill>
                  <a:srgbClr val="2F2F2F"/>
                </a:solidFill>
                <a:latin typeface="Arial" panose="020B0604020202020204" pitchFamily="34" charset="0"/>
                <a:ea typeface="-apple-system"/>
              </a:rPr>
              <a:t>的请求都被</a:t>
            </a:r>
            <a:r>
              <a:rPr lang="zh-CN" altLang="en-US" sz="2400" dirty="0" smtClean="0">
                <a:solidFill>
                  <a:srgbClr val="2F2F2F"/>
                </a:solidFill>
                <a:latin typeface="Arial" panose="020B0604020202020204" pitchFamily="34" charset="0"/>
                <a:ea typeface="-apple-system"/>
              </a:rPr>
              <a:t>处理</a:t>
            </a:r>
            <a:r>
              <a:rPr lang="en-US" altLang="zh-CN" sz="2400" dirty="0" smtClean="0">
                <a:solidFill>
                  <a:srgbClr val="2F2F2F"/>
                </a:solidFill>
                <a:latin typeface="Arial" panose="020B0604020202020204" pitchFamily="34" charset="0"/>
                <a:ea typeface="-apple-system"/>
              </a:rPr>
              <a:t>,</a:t>
            </a:r>
            <a:r>
              <a:rPr lang="zh-CN" altLang="en-US" sz="2400" dirty="0" smtClean="0">
                <a:solidFill>
                  <a:srgbClr val="2F2F2F"/>
                </a:solidFill>
                <a:latin typeface="Arial" panose="020B0604020202020204" pitchFamily="34" charset="0"/>
                <a:ea typeface="-apple-system"/>
              </a:rPr>
              <a:t>则执行客户端请求 </a:t>
            </a:r>
            <a:r>
              <a:rPr lang="en-US" altLang="zh-CN" sz="2400" dirty="0" smtClean="0">
                <a:solidFill>
                  <a:srgbClr val="2F2F2F"/>
                </a:solidFill>
                <a:latin typeface="Arial" panose="020B0604020202020204" pitchFamily="34" charset="0"/>
                <a:ea typeface="-apple-system"/>
              </a:rPr>
              <a:t>m </a:t>
            </a:r>
            <a:r>
              <a:rPr lang="zh-CN" altLang="en-US" sz="2400" dirty="0" smtClean="0">
                <a:solidFill>
                  <a:srgbClr val="2F2F2F"/>
                </a:solidFill>
                <a:latin typeface="Arial" panose="020B0604020202020204" pitchFamily="34" charset="0"/>
                <a:ea typeface="-apple-system"/>
              </a:rPr>
              <a:t>中所要求的服务操作</a:t>
            </a:r>
            <a:endParaRPr lang="en-US" altLang="zh-CN" sz="24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zh-CN" altLang="en-US" sz="2400" dirty="0">
                <a:solidFill>
                  <a:srgbClr val="2F2F2F"/>
                </a:solidFill>
                <a:latin typeface="Arial" panose="020B0604020202020204" pitchFamily="34" charset="0"/>
                <a:ea typeface="-apple-system"/>
              </a:rPr>
              <a:t>保证在节点中提交的任意一个客户端请求，最终都会在另外</a:t>
            </a:r>
            <a:r>
              <a:rPr lang="en-US" altLang="zh-CN" sz="2400" dirty="0">
                <a:solidFill>
                  <a:srgbClr val="2F2F2F"/>
                </a:solidFill>
                <a:latin typeface="Arial" panose="020B0604020202020204" pitchFamily="34" charset="0"/>
                <a:ea typeface="-apple-system"/>
              </a:rPr>
              <a:t>2</a:t>
            </a:r>
            <a:r>
              <a:rPr lang="zh-CN" altLang="en-US" sz="2400" dirty="0">
                <a:solidFill>
                  <a:srgbClr val="2F2F2F"/>
                </a:solidFill>
                <a:latin typeface="Arial" panose="020B0604020202020204" pitchFamily="34" charset="0"/>
                <a:ea typeface="-apple-system"/>
              </a:rPr>
              <a:t> </a:t>
            </a:r>
            <a:r>
              <a:rPr lang="en-US" altLang="zh-CN" sz="2400" dirty="0">
                <a:solidFill>
                  <a:srgbClr val="2F2F2F"/>
                </a:solidFill>
                <a:latin typeface="Arial" panose="020B0604020202020204" pitchFamily="34" charset="0"/>
                <a:ea typeface="-apple-system"/>
              </a:rPr>
              <a:t>f </a:t>
            </a:r>
            <a:r>
              <a:rPr lang="zh-CN" altLang="en-US" sz="2400" dirty="0">
                <a:solidFill>
                  <a:srgbClr val="2F2F2F"/>
                </a:solidFill>
                <a:latin typeface="Arial" panose="020B0604020202020204" pitchFamily="34" charset="0"/>
                <a:ea typeface="-apple-system"/>
              </a:rPr>
              <a:t>个节点中被提交到本地的，并确保所有正常节点以同样顺序执行所有请求，这样就保证了算法的正确性。</a:t>
            </a:r>
            <a:endParaRPr lang="en-US" altLang="zh-CN" sz="2400" dirty="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endParaRPr lang="en-US" altLang="zh-CN" sz="2400" dirty="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endParaRPr lang="en-US" altLang="zh-CN" sz="24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
            </a:r>
            <a:br>
              <a:rPr lang="zh-CN" altLang="en-US" sz="2400" dirty="0" smtClean="0">
                <a:solidFill>
                  <a:srgbClr val="2F2F2F"/>
                </a:solidFill>
                <a:latin typeface="Arial" panose="020B0604020202020204" pitchFamily="34" charset="0"/>
                <a:ea typeface="-apple-system"/>
              </a:rPr>
            </a:br>
            <a:endParaRPr lang="en-US" altLang="zh-CN" sz="2400" dirty="0" smtClean="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endParaRPr lang="zh-CN" altLang="en-US" sz="2400" dirty="0">
              <a:solidFill>
                <a:srgbClr val="2F2F2F"/>
              </a:solidFill>
              <a:latin typeface="Arial" panose="020B0604020202020204" pitchFamily="34" charset="0"/>
              <a:ea typeface="-apple-system"/>
            </a:endParaRPr>
          </a:p>
        </p:txBody>
      </p:sp>
      <p:sp>
        <p:nvSpPr>
          <p:cNvPr id="4" name="文本框 3"/>
          <p:cNvSpPr txBox="1"/>
          <p:nvPr/>
        </p:nvSpPr>
        <p:spPr>
          <a:xfrm>
            <a:off x="123871" y="746843"/>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算法确认</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86264" y="721108"/>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23871" y="248089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7" name="矩形 6"/>
          <p:cNvSpPr/>
          <p:nvPr/>
        </p:nvSpPr>
        <p:spPr>
          <a:xfrm>
            <a:off x="7304695" y="4000281"/>
            <a:ext cx="3809697" cy="2492990"/>
          </a:xfrm>
          <a:prstGeom prst="rect">
            <a:avLst/>
          </a:prstGeom>
        </p:spPr>
        <p:txBody>
          <a:bodyPr wrap="none">
            <a:spAutoFit/>
          </a:bodyPr>
          <a:lstStyle/>
          <a:p>
            <a:pPr marL="800100" lvl="1" indent="-342900" eaLnBrk="0" fontAlgn="ctr" hangingPunct="0">
              <a:lnSpc>
                <a:spcPct val="150000"/>
              </a:lnSpc>
              <a:spcBef>
                <a:spcPct val="0"/>
              </a:spcBef>
              <a:spcAft>
                <a:spcPct val="0"/>
              </a:spcAft>
              <a:buFont typeface="Wingdings" panose="05000000000000000000" pitchFamily="2" charset="2"/>
              <a:buChar char="Ø"/>
            </a:pPr>
            <a:r>
              <a:rPr lang="en-US" altLang="zh-CN" sz="2000" dirty="0">
                <a:solidFill>
                  <a:srgbClr val="FF0000"/>
                </a:solidFill>
                <a:latin typeface="Arial" panose="020B0604020202020204" pitchFamily="34" charset="0"/>
                <a:ea typeface="-apple-system"/>
              </a:rPr>
              <a:t>&lt;</a:t>
            </a:r>
            <a:r>
              <a:rPr lang="en-US" altLang="zh-CN" sz="2000" dirty="0" err="1">
                <a:solidFill>
                  <a:srgbClr val="FF0000"/>
                </a:solidFill>
                <a:latin typeface="Arial" panose="020B0604020202020204" pitchFamily="34" charset="0"/>
                <a:ea typeface="-apple-system"/>
              </a:rPr>
              <a:t>COMMIT,v,n,D</a:t>
            </a:r>
            <a:r>
              <a:rPr lang="en-US" altLang="zh-CN" sz="2000" dirty="0">
                <a:solidFill>
                  <a:srgbClr val="FF0000"/>
                </a:solidFill>
                <a:latin typeface="Arial" panose="020B0604020202020204" pitchFamily="34" charset="0"/>
                <a:ea typeface="-apple-system"/>
              </a:rPr>
              <a:t>(m</a:t>
            </a:r>
            <a:r>
              <a:rPr lang="en-US" altLang="zh-CN" sz="2000" dirty="0" smtClean="0">
                <a:solidFill>
                  <a:srgbClr val="FF0000"/>
                </a:solidFill>
                <a:latin typeface="Arial" panose="020B0604020202020204" pitchFamily="34" charset="0"/>
                <a:ea typeface="-apple-system"/>
              </a:rPr>
              <a:t>),0&gt;</a:t>
            </a:r>
            <a:r>
              <a:rPr lang="el-GR" altLang="zh-CN" sz="2400" baseline="-25000" dirty="0" smtClean="0"/>
              <a:t>σ</a:t>
            </a:r>
            <a:r>
              <a:rPr lang="en-US" altLang="zh-CN" sz="2400" baseline="-25000" dirty="0" smtClean="0"/>
              <a:t>1</a:t>
            </a:r>
            <a:endParaRPr lang="en-US" altLang="zh-CN" sz="2400" baseline="-25000" dirty="0"/>
          </a:p>
          <a:p>
            <a:pPr marL="800100" lvl="1" indent="-342900" eaLnBrk="0" fontAlgn="ctr" hangingPunct="0">
              <a:lnSpc>
                <a:spcPct val="150000"/>
              </a:lnSpc>
              <a:spcBef>
                <a:spcPct val="0"/>
              </a:spcBef>
              <a:spcAft>
                <a:spcPct val="0"/>
              </a:spcAft>
              <a:buFont typeface="Wingdings" panose="05000000000000000000" pitchFamily="2" charset="2"/>
              <a:buChar char="Ø"/>
            </a:pPr>
            <a:r>
              <a:rPr lang="en-US" altLang="zh-CN" sz="2000" dirty="0" smtClean="0">
                <a:solidFill>
                  <a:srgbClr val="FF0000"/>
                </a:solidFill>
                <a:latin typeface="Arial" panose="020B0604020202020204" pitchFamily="34" charset="0"/>
                <a:ea typeface="-apple-system"/>
              </a:rPr>
              <a:t>&lt;</a:t>
            </a:r>
            <a:r>
              <a:rPr lang="en-US" altLang="zh-CN" sz="2000" dirty="0" err="1">
                <a:solidFill>
                  <a:srgbClr val="FF0000"/>
                </a:solidFill>
                <a:latin typeface="Arial" panose="020B0604020202020204" pitchFamily="34" charset="0"/>
                <a:ea typeface="-apple-system"/>
              </a:rPr>
              <a:t>COMMIT,v,n,D</a:t>
            </a:r>
            <a:r>
              <a:rPr lang="en-US" altLang="zh-CN" sz="2000" dirty="0">
                <a:solidFill>
                  <a:srgbClr val="FF0000"/>
                </a:solidFill>
                <a:latin typeface="Arial" panose="020B0604020202020204" pitchFamily="34" charset="0"/>
                <a:ea typeface="-apple-system"/>
              </a:rPr>
              <a:t>(m</a:t>
            </a:r>
            <a:r>
              <a:rPr lang="en-US" altLang="zh-CN" sz="2000" dirty="0" smtClean="0">
                <a:solidFill>
                  <a:srgbClr val="FF0000"/>
                </a:solidFill>
                <a:latin typeface="Arial" panose="020B0604020202020204" pitchFamily="34" charset="0"/>
                <a:ea typeface="-apple-system"/>
              </a:rPr>
              <a:t>),1&gt;</a:t>
            </a:r>
            <a:r>
              <a:rPr lang="el-GR" altLang="zh-CN" sz="2400" baseline="-25000" dirty="0" smtClean="0"/>
              <a:t>σ</a:t>
            </a:r>
            <a:r>
              <a:rPr lang="en-US" altLang="zh-CN" sz="2400" baseline="-25000" dirty="0" smtClean="0"/>
              <a:t>1</a:t>
            </a:r>
          </a:p>
          <a:p>
            <a:pPr marL="800100" lvl="1" indent="-342900" eaLnBrk="0" fontAlgn="ctr" hangingPunct="0">
              <a:lnSpc>
                <a:spcPct val="150000"/>
              </a:lnSpc>
              <a:spcBef>
                <a:spcPct val="0"/>
              </a:spcBef>
              <a:spcAft>
                <a:spcPct val="0"/>
              </a:spcAft>
              <a:buFont typeface="Wingdings" panose="05000000000000000000" pitchFamily="2" charset="2"/>
              <a:buChar char="Ø"/>
            </a:pPr>
            <a:r>
              <a:rPr lang="en-US" altLang="zh-CN" sz="2000" dirty="0">
                <a:solidFill>
                  <a:srgbClr val="FF0000"/>
                </a:solidFill>
                <a:latin typeface="Arial" panose="020B0604020202020204" pitchFamily="34" charset="0"/>
                <a:ea typeface="-apple-system"/>
              </a:rPr>
              <a:t>&lt;</a:t>
            </a:r>
            <a:r>
              <a:rPr lang="en-US" altLang="zh-CN" sz="2000" dirty="0" err="1">
                <a:solidFill>
                  <a:srgbClr val="FF0000"/>
                </a:solidFill>
                <a:latin typeface="Arial" panose="020B0604020202020204" pitchFamily="34" charset="0"/>
                <a:ea typeface="-apple-system"/>
              </a:rPr>
              <a:t>COMMIT,v,n,D</a:t>
            </a:r>
            <a:r>
              <a:rPr lang="en-US" altLang="zh-CN" sz="2000" dirty="0">
                <a:solidFill>
                  <a:srgbClr val="FF0000"/>
                </a:solidFill>
                <a:latin typeface="Arial" panose="020B0604020202020204" pitchFamily="34" charset="0"/>
                <a:ea typeface="-apple-system"/>
              </a:rPr>
              <a:t>(m</a:t>
            </a:r>
            <a:r>
              <a:rPr lang="en-US" altLang="zh-CN" sz="2000" dirty="0" smtClean="0">
                <a:solidFill>
                  <a:srgbClr val="FF0000"/>
                </a:solidFill>
                <a:latin typeface="Arial" panose="020B0604020202020204" pitchFamily="34" charset="0"/>
                <a:ea typeface="-apple-system"/>
              </a:rPr>
              <a:t>),2&gt;</a:t>
            </a:r>
            <a:r>
              <a:rPr lang="el-GR" altLang="zh-CN" sz="2400" baseline="-25000" dirty="0" smtClean="0"/>
              <a:t>σ</a:t>
            </a:r>
            <a:r>
              <a:rPr lang="en-US" altLang="zh-CN" sz="2400" baseline="-25000" dirty="0" smtClean="0"/>
              <a:t>2</a:t>
            </a:r>
            <a:endParaRPr lang="en-US" altLang="zh-CN" sz="2400" baseline="-25000" dirty="0"/>
          </a:p>
          <a:p>
            <a:pPr marL="800100" lvl="1" indent="-342900" eaLnBrk="0" fontAlgn="ctr" hangingPunct="0">
              <a:lnSpc>
                <a:spcPct val="150000"/>
              </a:lnSpc>
              <a:spcBef>
                <a:spcPct val="0"/>
              </a:spcBef>
              <a:spcAft>
                <a:spcPct val="0"/>
              </a:spcAft>
              <a:buFont typeface="Wingdings" panose="05000000000000000000" pitchFamily="2" charset="2"/>
              <a:buChar char="Ø"/>
            </a:pPr>
            <a:r>
              <a:rPr lang="en-US" altLang="zh-CN" sz="2000" dirty="0">
                <a:solidFill>
                  <a:srgbClr val="FF0000"/>
                </a:solidFill>
                <a:latin typeface="Arial" panose="020B0604020202020204" pitchFamily="34" charset="0"/>
                <a:ea typeface="-apple-system"/>
              </a:rPr>
              <a:t>&lt;</a:t>
            </a:r>
            <a:r>
              <a:rPr lang="en-US" altLang="zh-CN" sz="2000" dirty="0" err="1">
                <a:solidFill>
                  <a:srgbClr val="FF0000"/>
                </a:solidFill>
                <a:latin typeface="Arial" panose="020B0604020202020204" pitchFamily="34" charset="0"/>
                <a:ea typeface="-apple-system"/>
              </a:rPr>
              <a:t>COMMIT,v,n,D</a:t>
            </a:r>
            <a:r>
              <a:rPr lang="en-US" altLang="zh-CN" sz="2000" dirty="0">
                <a:solidFill>
                  <a:srgbClr val="FF0000"/>
                </a:solidFill>
                <a:latin typeface="Arial" panose="020B0604020202020204" pitchFamily="34" charset="0"/>
                <a:ea typeface="-apple-system"/>
              </a:rPr>
              <a:t>(m</a:t>
            </a:r>
            <a:r>
              <a:rPr lang="en-US" altLang="zh-CN" sz="2000" dirty="0" smtClean="0">
                <a:solidFill>
                  <a:srgbClr val="FF0000"/>
                </a:solidFill>
                <a:latin typeface="Arial" panose="020B0604020202020204" pitchFamily="34" charset="0"/>
                <a:ea typeface="-apple-system"/>
              </a:rPr>
              <a:t>),3&gt;</a:t>
            </a:r>
            <a:r>
              <a:rPr lang="el-GR" altLang="zh-CN" sz="2400" baseline="-25000" dirty="0" smtClean="0"/>
              <a:t>σ</a:t>
            </a:r>
            <a:r>
              <a:rPr lang="en-US" altLang="zh-CN" sz="2400" baseline="-25000" dirty="0" smtClean="0"/>
              <a:t>3</a:t>
            </a:r>
            <a:endParaRPr lang="en-US" altLang="zh-CN" sz="2400" baseline="-25000" dirty="0"/>
          </a:p>
          <a:p>
            <a:pPr marL="800100" lvl="1" indent="-342900" eaLnBrk="0" fontAlgn="ctr" hangingPunct="0">
              <a:lnSpc>
                <a:spcPct val="150000"/>
              </a:lnSpc>
              <a:spcBef>
                <a:spcPct val="0"/>
              </a:spcBef>
              <a:spcAft>
                <a:spcPct val="0"/>
              </a:spcAft>
              <a:buFont typeface="Wingdings" panose="05000000000000000000" pitchFamily="2" charset="2"/>
              <a:buChar char="Ø"/>
            </a:pPr>
            <a:endParaRPr lang="en-US" altLang="zh-CN" sz="2400" dirty="0">
              <a:solidFill>
                <a:srgbClr val="2F2F2F"/>
              </a:solidFill>
              <a:latin typeface="Arial" panose="020B0604020202020204" pitchFamily="34" charset="0"/>
              <a:ea typeface="-apple-system"/>
            </a:endParaRPr>
          </a:p>
        </p:txBody>
      </p:sp>
      <p:sp>
        <p:nvSpPr>
          <p:cNvPr id="8" name="矩形 7"/>
          <p:cNvSpPr/>
          <p:nvPr/>
        </p:nvSpPr>
        <p:spPr>
          <a:xfrm>
            <a:off x="654335" y="6112271"/>
            <a:ext cx="9739748" cy="461665"/>
          </a:xfrm>
          <a:prstGeom prst="rect">
            <a:avLst/>
          </a:prstGeom>
        </p:spPr>
        <p:txBody>
          <a:bodyPr wrap="square">
            <a:spAutoFit/>
          </a:bodyPr>
          <a:lstStyle/>
          <a:p>
            <a:r>
              <a:rPr lang="zh-CN" altLang="en-US" sz="2400" b="1" dirty="0">
                <a:solidFill>
                  <a:srgbClr val="FF0000"/>
                </a:solidFill>
                <a:latin typeface="-apple-system"/>
              </a:rPr>
              <a:t>提交阶段保证</a:t>
            </a:r>
            <a:r>
              <a:rPr lang="zh-CN" altLang="en-US" sz="2400" b="1" dirty="0" smtClean="0">
                <a:solidFill>
                  <a:srgbClr val="FF0000"/>
                </a:solidFill>
                <a:latin typeface="-apple-system"/>
              </a:rPr>
              <a:t>了客户端</a:t>
            </a:r>
            <a:r>
              <a:rPr lang="zh-CN" altLang="en-US" sz="2400" b="1" dirty="0">
                <a:solidFill>
                  <a:srgbClr val="FF0000"/>
                </a:solidFill>
                <a:latin typeface="-apple-system"/>
              </a:rPr>
              <a:t>请求的序列号取得了共识</a:t>
            </a:r>
          </a:p>
        </p:txBody>
      </p:sp>
    </p:spTree>
    <p:extLst>
      <p:ext uri="{BB962C8B-B14F-4D97-AF65-F5344CB8AC3E}">
        <p14:creationId xmlns:p14="http://schemas.microsoft.com/office/powerpoint/2010/main" val="24741579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1978" y="1353676"/>
            <a:ext cx="11730022" cy="6186309"/>
          </a:xfrm>
          <a:prstGeom prst="rect">
            <a:avLst/>
          </a:prstGeom>
          <a:noFill/>
        </p:spPr>
        <p:txBody>
          <a:bodyPr wrap="square" rtlCol="0">
            <a:spAutoFit/>
          </a:bodyPr>
          <a:lstStyle/>
          <a:p>
            <a:pPr eaLnBrk="0" fontAlgn="ctr" hangingPunct="0">
              <a:lnSpc>
                <a:spcPct val="150000"/>
              </a:lnSpc>
              <a:spcBef>
                <a:spcPct val="0"/>
              </a:spcBef>
              <a:spcAft>
                <a:spcPct val="0"/>
              </a:spcAft>
            </a:pPr>
            <a:r>
              <a:rPr lang="zh-CN" altLang="en-US" sz="2400" dirty="0">
                <a:solidFill>
                  <a:srgbClr val="2F2F2F"/>
                </a:solidFill>
                <a:latin typeface="Arial" panose="020B0604020202020204" pitchFamily="34" charset="0"/>
                <a:ea typeface="-apple-system"/>
              </a:rPr>
              <a:t>同时将执行结果发送给客户端</a:t>
            </a:r>
            <a:endParaRPr lang="en-US" altLang="zh-CN" sz="2400" dirty="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pt-BR" altLang="zh-CN" sz="2400" dirty="0">
                <a:solidFill>
                  <a:srgbClr val="2F2F2F"/>
                </a:solidFill>
                <a:latin typeface="Arial" panose="020B0604020202020204" pitchFamily="34" charset="0"/>
                <a:ea typeface="-apple-system"/>
              </a:rPr>
              <a:t>        &lt;REPLY, v, t, c, i, r&gt;</a:t>
            </a:r>
            <a:r>
              <a:rPr lang="el-GR" altLang="zh-CN" sz="2400" baseline="-25000" dirty="0"/>
              <a:t> σ</a:t>
            </a:r>
            <a:r>
              <a:rPr lang="en-US" altLang="zh-CN" sz="2400" baseline="-25000" dirty="0" err="1"/>
              <a:t>i</a:t>
            </a:r>
            <a:endParaRPr lang="en-US" altLang="zh-CN" sz="2400" dirty="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en-US" altLang="zh-CN" sz="2400" dirty="0" smtClean="0">
                <a:solidFill>
                  <a:srgbClr val="2F2F2F"/>
                </a:solidFill>
                <a:latin typeface="Arial" panose="020B0604020202020204" pitchFamily="34" charset="0"/>
                <a:ea typeface="-apple-system"/>
              </a:rPr>
              <a:t>        r</a:t>
            </a:r>
            <a:r>
              <a:rPr lang="zh-CN" altLang="en-US" sz="2400" dirty="0">
                <a:solidFill>
                  <a:srgbClr val="2F2F2F"/>
                </a:solidFill>
                <a:latin typeface="Arial" panose="020B0604020202020204" pitchFamily="34" charset="0"/>
                <a:ea typeface="-apple-system"/>
              </a:rPr>
              <a:t>：是请求操作结果</a:t>
            </a:r>
            <a:endParaRPr lang="en-US" altLang="zh-CN" sz="24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客户端</a:t>
            </a:r>
            <a:r>
              <a:rPr lang="zh-CN" altLang="en-US" sz="2400" dirty="0">
                <a:solidFill>
                  <a:srgbClr val="2F2F2F"/>
                </a:solidFill>
                <a:latin typeface="Arial" panose="020B0604020202020204" pitchFamily="34" charset="0"/>
                <a:ea typeface="-apple-system"/>
              </a:rPr>
              <a:t>如果收到</a:t>
            </a:r>
            <a:r>
              <a:rPr lang="en-US" altLang="zh-CN" sz="2400" dirty="0">
                <a:solidFill>
                  <a:srgbClr val="2F2F2F"/>
                </a:solidFill>
                <a:latin typeface="Arial" panose="020B0604020202020204" pitchFamily="34" charset="0"/>
                <a:ea typeface="-apple-system"/>
              </a:rPr>
              <a:t>f+1</a:t>
            </a:r>
            <a:r>
              <a:rPr lang="zh-CN" altLang="en-US" sz="2400" dirty="0">
                <a:solidFill>
                  <a:srgbClr val="2F2F2F"/>
                </a:solidFill>
                <a:latin typeface="Arial" panose="020B0604020202020204" pitchFamily="34" charset="0"/>
                <a:ea typeface="-apple-system"/>
              </a:rPr>
              <a:t>个相同的</a:t>
            </a:r>
            <a:r>
              <a:rPr lang="en-US" altLang="zh-CN" sz="2400" dirty="0">
                <a:solidFill>
                  <a:srgbClr val="2F2F2F"/>
                </a:solidFill>
                <a:latin typeface="Arial" panose="020B0604020202020204" pitchFamily="34" charset="0"/>
                <a:ea typeface="-apple-system"/>
              </a:rPr>
              <a:t>REPLY</a:t>
            </a:r>
            <a:r>
              <a:rPr lang="zh-CN" altLang="en-US" sz="2400" dirty="0">
                <a:solidFill>
                  <a:srgbClr val="2F2F2F"/>
                </a:solidFill>
                <a:latin typeface="Arial" panose="020B0604020202020204" pitchFamily="34" charset="0"/>
                <a:ea typeface="-apple-system"/>
              </a:rPr>
              <a:t>消息，说明客户端发起的请求已经达成全网共识，否则客户端需要判断是否重新发送请求给主</a:t>
            </a:r>
            <a:r>
              <a:rPr lang="zh-CN" altLang="en-US" sz="2400" dirty="0" smtClean="0">
                <a:solidFill>
                  <a:srgbClr val="2F2F2F"/>
                </a:solidFill>
                <a:latin typeface="Arial" panose="020B0604020202020204" pitchFamily="34" charset="0"/>
                <a:ea typeface="-apple-system"/>
              </a:rPr>
              <a:t>节点</a:t>
            </a:r>
            <a:endParaRPr lang="en-US" altLang="zh-CN" sz="24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endParaRPr lang="en-US" altLang="zh-CN" sz="24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zh-CN" altLang="en-US" sz="2400" dirty="0">
                <a:solidFill>
                  <a:srgbClr val="FF0000"/>
                </a:solidFill>
                <a:latin typeface="Arial" panose="020B0604020202020204" pitchFamily="34" charset="0"/>
                <a:ea typeface="-apple-system"/>
              </a:rPr>
              <a:t>副本节点会把时间戳比已回复时间戳更小的请求丢弃，以保证请求只会被执行一次。</a:t>
            </a:r>
          </a:p>
          <a:p>
            <a:pPr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
            </a:r>
            <a:br>
              <a:rPr lang="zh-CN" altLang="en-US" sz="2400" dirty="0" smtClean="0">
                <a:solidFill>
                  <a:srgbClr val="2F2F2F"/>
                </a:solidFill>
                <a:latin typeface="Arial" panose="020B0604020202020204" pitchFamily="34" charset="0"/>
                <a:ea typeface="-apple-system"/>
              </a:rPr>
            </a:br>
            <a:r>
              <a:rPr lang="zh-CN" altLang="en-US" sz="2400" dirty="0" smtClean="0">
                <a:solidFill>
                  <a:srgbClr val="2F2F2F"/>
                </a:solidFill>
                <a:latin typeface="Arial" panose="020B0604020202020204" pitchFamily="34" charset="0"/>
                <a:ea typeface="-apple-system"/>
              </a:rPr>
              <a:t/>
            </a:r>
            <a:br>
              <a:rPr lang="zh-CN" altLang="en-US" sz="2400" dirty="0" smtClean="0">
                <a:solidFill>
                  <a:srgbClr val="2F2F2F"/>
                </a:solidFill>
                <a:latin typeface="Arial" panose="020B0604020202020204" pitchFamily="34" charset="0"/>
                <a:ea typeface="-apple-system"/>
              </a:rPr>
            </a:br>
            <a:endParaRPr lang="en-US" altLang="zh-CN" sz="2400" dirty="0" smtClean="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endParaRPr lang="zh-CN" altLang="en-US" sz="2400" dirty="0">
              <a:solidFill>
                <a:srgbClr val="2F2F2F"/>
              </a:solidFill>
              <a:latin typeface="Arial" panose="020B0604020202020204" pitchFamily="34" charset="0"/>
              <a:ea typeface="-apple-system"/>
            </a:endParaRPr>
          </a:p>
        </p:txBody>
      </p:sp>
      <p:sp>
        <p:nvSpPr>
          <p:cNvPr id="4" name="文本框 3"/>
          <p:cNvSpPr txBox="1"/>
          <p:nvPr/>
        </p:nvSpPr>
        <p:spPr>
          <a:xfrm>
            <a:off x="123871" y="746843"/>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Reply</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86264" y="721108"/>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23871" y="248089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7" name="矩形 6"/>
          <p:cNvSpPr/>
          <p:nvPr/>
        </p:nvSpPr>
        <p:spPr>
          <a:xfrm>
            <a:off x="7909870" y="2239879"/>
            <a:ext cx="1249060" cy="369332"/>
          </a:xfrm>
          <a:prstGeom prst="rect">
            <a:avLst/>
          </a:prstGeom>
        </p:spPr>
        <p:txBody>
          <a:bodyPr wrap="none">
            <a:spAutoFit/>
          </a:bodyPr>
          <a:lstStyle/>
          <a:p>
            <a:r>
              <a:rPr lang="en-US" altLang="zh-CN" dirty="0">
                <a:solidFill>
                  <a:srgbClr val="FF0000"/>
                </a:solidFill>
                <a:latin typeface="Arial" panose="020B0604020202020204" pitchFamily="34" charset="0"/>
                <a:ea typeface="-apple-system"/>
              </a:rPr>
              <a:t>committed</a:t>
            </a:r>
            <a:endParaRPr lang="zh-CN" altLang="en-US" dirty="0">
              <a:solidFill>
                <a:srgbClr val="FF0000"/>
              </a:solidFill>
            </a:endParaRPr>
          </a:p>
        </p:txBody>
      </p:sp>
    </p:spTree>
    <p:extLst>
      <p:ext uri="{BB962C8B-B14F-4D97-AF65-F5344CB8AC3E}">
        <p14:creationId xmlns:p14="http://schemas.microsoft.com/office/powerpoint/2010/main" val="254152982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images.gitbook.cn/b1d336d0-02e0-11e9-9f53-ef24ffb720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420" y="2009842"/>
            <a:ext cx="4194881" cy="316576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16236" y="1270063"/>
            <a:ext cx="8124200" cy="4985980"/>
          </a:xfrm>
          <a:prstGeom prst="rect">
            <a:avLst/>
          </a:prstGeom>
          <a:noFill/>
        </p:spPr>
        <p:txBody>
          <a:bodyPr wrap="square" rtlCol="0">
            <a:spAutoFit/>
          </a:bodyPr>
          <a:lstStyle/>
          <a:p>
            <a:pPr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每</a:t>
            </a:r>
            <a:r>
              <a:rPr lang="zh-CN" altLang="en-US" sz="2400" dirty="0">
                <a:solidFill>
                  <a:srgbClr val="2F2F2F"/>
                </a:solidFill>
                <a:latin typeface="Arial" panose="020B0604020202020204" pitchFamily="34" charset="0"/>
                <a:ea typeface="-apple-system"/>
              </a:rPr>
              <a:t>一个副本节点都</a:t>
            </a:r>
            <a:r>
              <a:rPr lang="zh-CN" altLang="en-US" sz="2400" dirty="0" smtClean="0">
                <a:solidFill>
                  <a:srgbClr val="2F2F2F"/>
                </a:solidFill>
                <a:latin typeface="Arial" panose="020B0604020202020204" pitchFamily="34" charset="0"/>
                <a:ea typeface="-apple-system"/>
              </a:rPr>
              <a:t>记录消息</a:t>
            </a:r>
            <a:r>
              <a:rPr lang="zh-CN" altLang="en-US" sz="2400" dirty="0">
                <a:solidFill>
                  <a:srgbClr val="2F2F2F"/>
                </a:solidFill>
                <a:latin typeface="Arial" panose="020B0604020202020204" pitchFamily="34" charset="0"/>
                <a:ea typeface="-apple-system"/>
              </a:rPr>
              <a:t>到本地的</a:t>
            </a:r>
            <a:r>
              <a:rPr lang="en-US" altLang="zh-CN" sz="2400" dirty="0">
                <a:solidFill>
                  <a:srgbClr val="2F2F2F"/>
                </a:solidFill>
                <a:latin typeface="Arial" panose="020B0604020202020204" pitchFamily="34" charset="0"/>
                <a:ea typeface="-apple-system"/>
              </a:rPr>
              <a:t>log</a:t>
            </a:r>
            <a:r>
              <a:rPr lang="zh-CN" altLang="en-US" sz="2400" dirty="0">
                <a:solidFill>
                  <a:srgbClr val="2F2F2F"/>
                </a:solidFill>
                <a:latin typeface="Arial" panose="020B0604020202020204" pitchFamily="34" charset="0"/>
                <a:ea typeface="-apple-system"/>
              </a:rPr>
              <a:t>中</a:t>
            </a:r>
            <a:r>
              <a:rPr lang="zh-CN" altLang="en-US" sz="2400" dirty="0" smtClean="0">
                <a:solidFill>
                  <a:srgbClr val="2F2F2F"/>
                </a:solidFill>
                <a:latin typeface="Arial" panose="020B0604020202020204" pitchFamily="34" charset="0"/>
                <a:ea typeface="-apple-system"/>
              </a:rPr>
              <a:t>，何时把</a:t>
            </a:r>
            <a:r>
              <a:rPr lang="zh-CN" altLang="en-US" sz="2400" dirty="0">
                <a:solidFill>
                  <a:srgbClr val="2F2F2F"/>
                </a:solidFill>
                <a:latin typeface="Arial" panose="020B0604020202020204" pitchFamily="34" charset="0"/>
                <a:ea typeface="-apple-system"/>
              </a:rPr>
              <a:t>之前该请求的记录消息清</a:t>
            </a:r>
            <a:r>
              <a:rPr lang="zh-CN" altLang="en-US" sz="2400" dirty="0" smtClean="0">
                <a:solidFill>
                  <a:srgbClr val="2F2F2F"/>
                </a:solidFill>
                <a:latin typeface="Arial" panose="020B0604020202020204" pitchFamily="34" charset="0"/>
                <a:ea typeface="-apple-system"/>
              </a:rPr>
              <a:t>除掉？</a:t>
            </a:r>
            <a:endParaRPr lang="en-US" altLang="zh-CN" sz="24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在</a:t>
            </a:r>
            <a:r>
              <a:rPr lang="zh-CN" altLang="en-US" sz="2400" dirty="0">
                <a:solidFill>
                  <a:srgbClr val="2F2F2F"/>
                </a:solidFill>
                <a:latin typeface="Arial" panose="020B0604020202020204" pitchFamily="34" charset="0"/>
                <a:ea typeface="-apple-system"/>
              </a:rPr>
              <a:t>执行完多条请求</a:t>
            </a:r>
            <a:r>
              <a:rPr lang="en-US" altLang="zh-CN" sz="2400" dirty="0">
                <a:solidFill>
                  <a:srgbClr val="2F2F2F"/>
                </a:solidFill>
                <a:latin typeface="Arial" panose="020B0604020202020204" pitchFamily="34" charset="0"/>
                <a:ea typeface="-apple-system"/>
              </a:rPr>
              <a:t>K</a:t>
            </a:r>
            <a:r>
              <a:rPr lang="zh-CN" altLang="en-US" sz="2400" dirty="0">
                <a:solidFill>
                  <a:srgbClr val="2F2F2F"/>
                </a:solidFill>
                <a:latin typeface="Arial" panose="020B0604020202020204" pitchFamily="34" charset="0"/>
                <a:ea typeface="-apple-system"/>
              </a:rPr>
              <a:t>（例如：</a:t>
            </a:r>
            <a:r>
              <a:rPr lang="en-US" altLang="zh-CN" sz="2400" dirty="0">
                <a:solidFill>
                  <a:srgbClr val="2F2F2F"/>
                </a:solidFill>
                <a:latin typeface="Arial" panose="020B0604020202020204" pitchFamily="34" charset="0"/>
                <a:ea typeface="-apple-system"/>
              </a:rPr>
              <a:t>100</a:t>
            </a:r>
            <a:r>
              <a:rPr lang="zh-CN" altLang="en-US" sz="2400" dirty="0">
                <a:solidFill>
                  <a:srgbClr val="2F2F2F"/>
                </a:solidFill>
                <a:latin typeface="Arial" panose="020B0604020202020204" pitchFamily="34" charset="0"/>
                <a:ea typeface="-apple-system"/>
              </a:rPr>
              <a:t>条）后执行一次状态</a:t>
            </a:r>
            <a:r>
              <a:rPr lang="zh-CN" altLang="en-US" sz="2400" dirty="0" smtClean="0">
                <a:solidFill>
                  <a:srgbClr val="2F2F2F"/>
                </a:solidFill>
                <a:latin typeface="Arial" panose="020B0604020202020204" pitchFamily="34" charset="0"/>
                <a:ea typeface="-apple-system"/>
              </a:rPr>
              <a:t>同步，即发送</a:t>
            </a:r>
            <a:r>
              <a:rPr lang="en-US" altLang="zh-CN" sz="2400" dirty="0" err="1" smtClean="0">
                <a:solidFill>
                  <a:srgbClr val="2F2F2F"/>
                </a:solidFill>
                <a:latin typeface="Arial" panose="020B0604020202020204" pitchFamily="34" charset="0"/>
                <a:ea typeface="-apple-system"/>
              </a:rPr>
              <a:t>CheckPoint</a:t>
            </a:r>
            <a:r>
              <a:rPr lang="zh-CN" altLang="en-US" sz="2400" dirty="0">
                <a:solidFill>
                  <a:srgbClr val="2F2F2F"/>
                </a:solidFill>
                <a:latin typeface="Arial" panose="020B0604020202020204" pitchFamily="34" charset="0"/>
                <a:ea typeface="-apple-system"/>
              </a:rPr>
              <a:t>消息</a:t>
            </a:r>
            <a:r>
              <a:rPr lang="zh-CN" altLang="en-US" sz="2400" dirty="0" smtClean="0">
                <a:solidFill>
                  <a:srgbClr val="2F2F2F"/>
                </a:solidFill>
                <a:latin typeface="Arial" panose="020B0604020202020204" pitchFamily="34" charset="0"/>
                <a:ea typeface="-apple-system"/>
              </a:rPr>
              <a:t>。</a:t>
            </a:r>
            <a:r>
              <a:rPr lang="en-US" altLang="zh-CN" sz="2400" dirty="0" smtClean="0">
                <a:solidFill>
                  <a:srgbClr val="2F2F2F"/>
                </a:solidFill>
                <a:latin typeface="Arial" panose="020B0604020202020204" pitchFamily="34" charset="0"/>
                <a:ea typeface="-apple-system"/>
              </a:rPr>
              <a:t>&lt;</a:t>
            </a:r>
            <a:r>
              <a:rPr lang="en-US" altLang="zh-CN" sz="2400" dirty="0" err="1">
                <a:solidFill>
                  <a:srgbClr val="2F2F2F"/>
                </a:solidFill>
                <a:latin typeface="Arial" panose="020B0604020202020204" pitchFamily="34" charset="0"/>
                <a:ea typeface="-apple-system"/>
              </a:rPr>
              <a:t>CheckPoint</a:t>
            </a:r>
            <a:r>
              <a:rPr lang="en-US" altLang="zh-CN" sz="2400" dirty="0">
                <a:solidFill>
                  <a:srgbClr val="2F2F2F"/>
                </a:solidFill>
                <a:latin typeface="Arial" panose="020B0604020202020204" pitchFamily="34" charset="0"/>
                <a:ea typeface="-apple-system"/>
              </a:rPr>
              <a:t>, n, d, </a:t>
            </a:r>
            <a:r>
              <a:rPr lang="en-US" altLang="zh-CN" sz="2400" dirty="0" err="1">
                <a:solidFill>
                  <a:srgbClr val="2F2F2F"/>
                </a:solidFill>
                <a:latin typeface="Arial" panose="020B0604020202020204" pitchFamily="34" charset="0"/>
                <a:ea typeface="-apple-system"/>
              </a:rPr>
              <a:t>i</a:t>
            </a:r>
            <a:r>
              <a:rPr lang="en-US" altLang="zh-CN" sz="2400" dirty="0" smtClean="0">
                <a:solidFill>
                  <a:srgbClr val="2F2F2F"/>
                </a:solidFill>
                <a:latin typeface="Arial" panose="020B0604020202020204" pitchFamily="34" charset="0"/>
                <a:ea typeface="-apple-system"/>
              </a:rPr>
              <a:t>&gt;</a:t>
            </a:r>
          </a:p>
          <a:p>
            <a:pPr lvl="0" eaLnBrk="0" fontAlgn="ctr" hangingPunct="0">
              <a:lnSpc>
                <a:spcPct val="150000"/>
              </a:lnSpc>
              <a:spcBef>
                <a:spcPct val="0"/>
              </a:spcBef>
              <a:spcAft>
                <a:spcPct val="0"/>
              </a:spcAft>
            </a:pPr>
            <a:r>
              <a:rPr lang="en-US" altLang="zh-CN" sz="2400" dirty="0" smtClean="0">
                <a:solidFill>
                  <a:srgbClr val="2F2F2F"/>
                </a:solidFill>
                <a:latin typeface="Arial" panose="020B0604020202020204" pitchFamily="34" charset="0"/>
                <a:ea typeface="-apple-system"/>
              </a:rPr>
              <a:t>         </a:t>
            </a:r>
            <a:r>
              <a:rPr lang="en-US" altLang="zh-CN" sz="2000" dirty="0" smtClean="0">
                <a:solidFill>
                  <a:srgbClr val="2F2F2F"/>
                </a:solidFill>
                <a:latin typeface="Arial" panose="020B0604020202020204" pitchFamily="34" charset="0"/>
                <a:ea typeface="-apple-system"/>
              </a:rPr>
              <a:t>n</a:t>
            </a:r>
            <a:r>
              <a:rPr lang="zh-CN" altLang="en-US" sz="2000" dirty="0">
                <a:solidFill>
                  <a:srgbClr val="2F2F2F"/>
                </a:solidFill>
                <a:latin typeface="Arial" panose="020B0604020202020204" pitchFamily="34" charset="0"/>
                <a:ea typeface="-apple-system"/>
              </a:rPr>
              <a:t>是当前节点所保留的最后一个视图请求</a:t>
            </a:r>
            <a:r>
              <a:rPr lang="zh-CN" altLang="en-US" sz="2000" dirty="0" smtClean="0">
                <a:solidFill>
                  <a:srgbClr val="2F2F2F"/>
                </a:solidFill>
                <a:latin typeface="Arial" panose="020B0604020202020204" pitchFamily="34" charset="0"/>
                <a:ea typeface="-apple-system"/>
              </a:rPr>
              <a:t>编号</a:t>
            </a:r>
            <a:endParaRPr lang="en-US" altLang="zh-CN" sz="2000" dirty="0" smtClean="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r>
              <a:rPr lang="en-US" altLang="zh-CN" sz="2000" dirty="0">
                <a:solidFill>
                  <a:srgbClr val="2F2F2F"/>
                </a:solidFill>
                <a:latin typeface="Arial" panose="020B0604020202020204" pitchFamily="34" charset="0"/>
                <a:ea typeface="-apple-system"/>
              </a:rPr>
              <a:t> </a:t>
            </a:r>
            <a:r>
              <a:rPr lang="en-US" altLang="zh-CN" sz="2000" dirty="0" smtClean="0">
                <a:solidFill>
                  <a:srgbClr val="2F2F2F"/>
                </a:solidFill>
                <a:latin typeface="Arial" panose="020B0604020202020204" pitchFamily="34" charset="0"/>
                <a:ea typeface="-apple-system"/>
              </a:rPr>
              <a:t>          d</a:t>
            </a:r>
            <a:r>
              <a:rPr lang="zh-CN" altLang="en-US" sz="2000" dirty="0">
                <a:solidFill>
                  <a:srgbClr val="2F2F2F"/>
                </a:solidFill>
                <a:latin typeface="Arial" panose="020B0604020202020204" pitchFamily="34" charset="0"/>
                <a:ea typeface="-apple-system"/>
              </a:rPr>
              <a:t>是对当前状态的一个摘要，该</a:t>
            </a:r>
            <a:r>
              <a:rPr lang="en-US" altLang="zh-CN" sz="2000" dirty="0" err="1">
                <a:solidFill>
                  <a:srgbClr val="2F2F2F"/>
                </a:solidFill>
                <a:latin typeface="Arial" panose="020B0604020202020204" pitchFamily="34" charset="0"/>
                <a:ea typeface="-apple-system"/>
              </a:rPr>
              <a:t>CheckPoint</a:t>
            </a:r>
            <a:r>
              <a:rPr lang="zh-CN" altLang="en-US" sz="2000" dirty="0">
                <a:solidFill>
                  <a:srgbClr val="2F2F2F"/>
                </a:solidFill>
                <a:latin typeface="Arial" panose="020B0604020202020204" pitchFamily="34" charset="0"/>
                <a:ea typeface="-apple-system"/>
              </a:rPr>
              <a:t>消息记录到</a:t>
            </a:r>
            <a:r>
              <a:rPr lang="en-US" altLang="zh-CN" sz="2000" dirty="0">
                <a:solidFill>
                  <a:srgbClr val="2F2F2F"/>
                </a:solidFill>
                <a:latin typeface="Arial" panose="020B0604020202020204" pitchFamily="34" charset="0"/>
                <a:ea typeface="-apple-system"/>
              </a:rPr>
              <a:t>log</a:t>
            </a:r>
            <a:r>
              <a:rPr lang="zh-CN" altLang="en-US" sz="2000" dirty="0">
                <a:solidFill>
                  <a:srgbClr val="2F2F2F"/>
                </a:solidFill>
                <a:latin typeface="Arial" panose="020B0604020202020204" pitchFamily="34" charset="0"/>
                <a:ea typeface="-apple-system"/>
              </a:rPr>
              <a:t>中</a:t>
            </a:r>
            <a:r>
              <a:rPr lang="zh-CN" altLang="en-US" sz="2000" dirty="0" smtClean="0">
                <a:solidFill>
                  <a:srgbClr val="2F2F2F"/>
                </a:solidFill>
                <a:latin typeface="Arial" panose="020B0604020202020204" pitchFamily="34" charset="0"/>
                <a:ea typeface="-apple-system"/>
              </a:rPr>
              <a:t>。</a:t>
            </a:r>
            <a:endParaRPr lang="en-US" altLang="zh-CN" sz="2000" dirty="0" smtClean="0">
              <a:solidFill>
                <a:srgbClr val="2F2F2F"/>
              </a:solidFill>
              <a:latin typeface="Arial" panose="020B0604020202020204" pitchFamily="34" charset="0"/>
              <a:ea typeface="-apple-system"/>
            </a:endParaRPr>
          </a:p>
          <a:p>
            <a:pPr lvl="0"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如果</a:t>
            </a:r>
            <a:r>
              <a:rPr lang="zh-CN" altLang="en-US" sz="2400" dirty="0">
                <a:solidFill>
                  <a:srgbClr val="2F2F2F"/>
                </a:solidFill>
                <a:latin typeface="Arial" panose="020B0604020202020204" pitchFamily="34" charset="0"/>
                <a:ea typeface="-apple-system"/>
              </a:rPr>
              <a:t>副本节点</a:t>
            </a:r>
            <a:r>
              <a:rPr lang="en-US" altLang="zh-CN" sz="2400" dirty="0" err="1">
                <a:solidFill>
                  <a:srgbClr val="2F2F2F"/>
                </a:solidFill>
                <a:latin typeface="Arial" panose="020B0604020202020204" pitchFamily="34" charset="0"/>
                <a:ea typeface="-apple-system"/>
              </a:rPr>
              <a:t>i</a:t>
            </a:r>
            <a:r>
              <a:rPr lang="zh-CN" altLang="en-US" sz="2400" dirty="0">
                <a:solidFill>
                  <a:srgbClr val="2F2F2F"/>
                </a:solidFill>
                <a:latin typeface="Arial" panose="020B0604020202020204" pitchFamily="34" charset="0"/>
                <a:ea typeface="-apple-system"/>
              </a:rPr>
              <a:t>收到了</a:t>
            </a:r>
            <a:r>
              <a:rPr lang="en-US" altLang="zh-CN" sz="2400" dirty="0">
                <a:solidFill>
                  <a:srgbClr val="2F2F2F"/>
                </a:solidFill>
                <a:latin typeface="Arial" panose="020B0604020202020204" pitchFamily="34" charset="0"/>
                <a:ea typeface="-apple-system"/>
              </a:rPr>
              <a:t>2f+1</a:t>
            </a:r>
            <a:r>
              <a:rPr lang="zh-CN" altLang="en-US" sz="2400" dirty="0">
                <a:solidFill>
                  <a:srgbClr val="2F2F2F"/>
                </a:solidFill>
                <a:latin typeface="Arial" panose="020B0604020202020204" pitchFamily="34" charset="0"/>
                <a:ea typeface="-apple-system"/>
              </a:rPr>
              <a:t>个验证过的</a:t>
            </a:r>
            <a:r>
              <a:rPr lang="en-US" altLang="zh-CN" sz="2400" dirty="0" err="1">
                <a:solidFill>
                  <a:srgbClr val="2F2F2F"/>
                </a:solidFill>
                <a:latin typeface="Arial" panose="020B0604020202020204" pitchFamily="34" charset="0"/>
                <a:ea typeface="-apple-system"/>
              </a:rPr>
              <a:t>CheckPoint</a:t>
            </a:r>
            <a:r>
              <a:rPr lang="zh-CN" altLang="en-US" sz="2400" dirty="0">
                <a:solidFill>
                  <a:srgbClr val="2F2F2F"/>
                </a:solidFill>
                <a:latin typeface="Arial" panose="020B0604020202020204" pitchFamily="34" charset="0"/>
                <a:ea typeface="-apple-system"/>
              </a:rPr>
              <a:t>消息，则清除先前日志中的消息，并以</a:t>
            </a:r>
            <a:r>
              <a:rPr lang="en-US" altLang="zh-CN" sz="2400" dirty="0">
                <a:solidFill>
                  <a:srgbClr val="2F2F2F"/>
                </a:solidFill>
                <a:latin typeface="Arial" panose="020B0604020202020204" pitchFamily="34" charset="0"/>
                <a:ea typeface="-apple-system"/>
              </a:rPr>
              <a:t>n</a:t>
            </a:r>
            <a:r>
              <a:rPr lang="zh-CN" altLang="en-US" sz="2400" dirty="0">
                <a:solidFill>
                  <a:srgbClr val="2F2F2F"/>
                </a:solidFill>
                <a:latin typeface="Arial" panose="020B0604020202020204" pitchFamily="34" charset="0"/>
                <a:ea typeface="-apple-system"/>
              </a:rPr>
              <a:t>作为当前一个</a:t>
            </a:r>
            <a:r>
              <a:rPr lang="en-US" altLang="zh-CN" sz="2400" dirty="0">
                <a:solidFill>
                  <a:srgbClr val="2F2F2F"/>
                </a:solidFill>
                <a:latin typeface="Arial" panose="020B0604020202020204" pitchFamily="34" charset="0"/>
                <a:ea typeface="-apple-system"/>
              </a:rPr>
              <a:t>stable checkpoint</a:t>
            </a:r>
            <a:r>
              <a:rPr lang="zh-CN" altLang="en-US" sz="2400" dirty="0">
                <a:solidFill>
                  <a:srgbClr val="2F2F2F"/>
                </a:solidFill>
                <a:latin typeface="Arial" panose="020B0604020202020204" pitchFamily="34" charset="0"/>
                <a:ea typeface="-apple-system"/>
              </a:rPr>
              <a:t>。</a:t>
            </a:r>
          </a:p>
        </p:txBody>
      </p:sp>
      <p:sp>
        <p:nvSpPr>
          <p:cNvPr id="4" name="文本框 3"/>
          <p:cNvSpPr txBox="1"/>
          <p:nvPr/>
        </p:nvSpPr>
        <p:spPr>
          <a:xfrm>
            <a:off x="123871" y="746843"/>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 </a:t>
            </a:r>
            <a:r>
              <a:rPr lang="zh-CN" altLang="en-US" sz="2800" dirty="0" smtClean="0">
                <a:solidFill>
                  <a:srgbClr val="9B0D14"/>
                </a:solidFill>
                <a:latin typeface="华文中宋" panose="02010600040101010101" pitchFamily="2" charset="-122"/>
                <a:ea typeface="华文中宋" panose="02010600040101010101" pitchFamily="2" charset="-122"/>
              </a:rPr>
              <a:t>检查点 （</a:t>
            </a:r>
            <a:r>
              <a:rPr lang="en-US" altLang="zh-CN" sz="2800" dirty="0" smtClean="0">
                <a:solidFill>
                  <a:srgbClr val="9B0D14"/>
                </a:solidFill>
                <a:latin typeface="华文中宋" panose="02010600040101010101" pitchFamily="2" charset="-122"/>
                <a:ea typeface="华文中宋" panose="02010600040101010101" pitchFamily="2" charset="-122"/>
              </a:rPr>
              <a:t>checkpoint</a:t>
            </a:r>
            <a:r>
              <a:rPr lang="zh-CN" altLang="en-US" sz="2800" dirty="0" smtClean="0">
                <a:solidFill>
                  <a:srgbClr val="9B0D14"/>
                </a:solidFill>
                <a:latin typeface="华文中宋" panose="02010600040101010101" pitchFamily="2" charset="-122"/>
                <a:ea typeface="华文中宋" panose="02010600040101010101" pitchFamily="2" charset="-122"/>
              </a:rPr>
              <a:t>）</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86264" y="721108"/>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23871" y="248089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29828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6236" y="1270063"/>
            <a:ext cx="11730022" cy="1754326"/>
          </a:xfrm>
          <a:prstGeom prst="rect">
            <a:avLst/>
          </a:prstGeom>
          <a:noFill/>
        </p:spPr>
        <p:txBody>
          <a:bodyPr wrap="square" rtlCol="0">
            <a:spAutoFit/>
          </a:bodyPr>
          <a:lstStyle/>
          <a:p>
            <a:pPr eaLnBrk="0" fontAlgn="ctr" hangingPunct="0">
              <a:lnSpc>
                <a:spcPct val="150000"/>
              </a:lnSpc>
              <a:spcBef>
                <a:spcPct val="0"/>
              </a:spcBef>
              <a:spcAft>
                <a:spcPct val="0"/>
              </a:spcAft>
            </a:pPr>
            <a:r>
              <a:rPr lang="en-US" altLang="zh-CN" sz="2400" dirty="0">
                <a:solidFill>
                  <a:srgbClr val="2F2F2F"/>
                </a:solidFill>
                <a:latin typeface="Arial" panose="020B0604020202020204" pitchFamily="34" charset="0"/>
                <a:ea typeface="-apple-system"/>
              </a:rPr>
              <a:t>stable checkpoint</a:t>
            </a:r>
            <a:r>
              <a:rPr lang="zh-CN" altLang="en-US" sz="2400" dirty="0">
                <a:solidFill>
                  <a:srgbClr val="2F2F2F"/>
                </a:solidFill>
                <a:latin typeface="Arial" panose="020B0604020202020204" pitchFamily="34" charset="0"/>
                <a:ea typeface="-apple-system"/>
              </a:rPr>
              <a:t>（稳定检查点）呢？</a:t>
            </a:r>
            <a:endParaRPr lang="en-US" altLang="zh-CN" sz="2400" dirty="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en-US" altLang="zh-CN" sz="2400" dirty="0">
                <a:solidFill>
                  <a:srgbClr val="2F2F2F"/>
                </a:solidFill>
                <a:latin typeface="Arial" panose="020B0604020202020204" pitchFamily="34" charset="0"/>
                <a:ea typeface="-apple-system"/>
              </a:rPr>
              <a:t>	</a:t>
            </a:r>
            <a:r>
              <a:rPr lang="zh-CN" altLang="en-US" sz="2400" dirty="0">
                <a:solidFill>
                  <a:srgbClr val="2F2F2F"/>
                </a:solidFill>
                <a:latin typeface="Arial" panose="020B0604020202020204" pitchFamily="34" charset="0"/>
                <a:ea typeface="-apple-system"/>
              </a:rPr>
              <a:t>大部分节点（</a:t>
            </a:r>
            <a:r>
              <a:rPr lang="en-US" altLang="zh-CN" sz="2400" dirty="0">
                <a:solidFill>
                  <a:srgbClr val="2F2F2F"/>
                </a:solidFill>
                <a:latin typeface="Arial" panose="020B0604020202020204" pitchFamily="34" charset="0"/>
                <a:ea typeface="-apple-system"/>
              </a:rPr>
              <a:t>2f+1</a:t>
            </a:r>
            <a:r>
              <a:rPr lang="zh-CN" altLang="en-US" sz="2400" dirty="0">
                <a:solidFill>
                  <a:srgbClr val="2F2F2F"/>
                </a:solidFill>
                <a:latin typeface="Arial" panose="020B0604020202020204" pitchFamily="34" charset="0"/>
                <a:ea typeface="-apple-system"/>
              </a:rPr>
              <a:t>）已经共识完成的最大请求序号。比如系统有</a:t>
            </a:r>
            <a:r>
              <a:rPr lang="en-US" altLang="zh-CN" sz="2400" dirty="0">
                <a:solidFill>
                  <a:srgbClr val="2F2F2F"/>
                </a:solidFill>
                <a:latin typeface="Arial" panose="020B0604020202020204" pitchFamily="34" charset="0"/>
                <a:ea typeface="-apple-system"/>
              </a:rPr>
              <a:t>4</a:t>
            </a:r>
            <a:r>
              <a:rPr lang="zh-CN" altLang="en-US" sz="2400" dirty="0">
                <a:solidFill>
                  <a:srgbClr val="2F2F2F"/>
                </a:solidFill>
                <a:latin typeface="Arial" panose="020B0604020202020204" pitchFamily="34" charset="0"/>
                <a:ea typeface="-apple-system"/>
              </a:rPr>
              <a:t>个节点，三个节点都已经共识完了的请求编号是</a:t>
            </a:r>
            <a:r>
              <a:rPr lang="en-US" altLang="zh-CN" sz="2400" dirty="0">
                <a:solidFill>
                  <a:srgbClr val="2F2F2F"/>
                </a:solidFill>
                <a:latin typeface="Arial" panose="020B0604020202020204" pitchFamily="34" charset="0"/>
                <a:ea typeface="-apple-system"/>
              </a:rPr>
              <a:t>213.</a:t>
            </a:r>
            <a:r>
              <a:rPr lang="zh-CN" altLang="en-US" sz="2400" dirty="0">
                <a:solidFill>
                  <a:srgbClr val="2F2F2F"/>
                </a:solidFill>
                <a:latin typeface="Arial" panose="020B0604020202020204" pitchFamily="34" charset="0"/>
                <a:ea typeface="-apple-system"/>
              </a:rPr>
              <a:t>那么这个</a:t>
            </a:r>
            <a:r>
              <a:rPr lang="en-US" altLang="zh-CN" sz="2400" dirty="0">
                <a:solidFill>
                  <a:srgbClr val="2F2F2F"/>
                </a:solidFill>
                <a:latin typeface="Arial" panose="020B0604020202020204" pitchFamily="34" charset="0"/>
                <a:ea typeface="-apple-system"/>
              </a:rPr>
              <a:t>213</a:t>
            </a:r>
            <a:r>
              <a:rPr lang="zh-CN" altLang="en-US" sz="2400" dirty="0">
                <a:solidFill>
                  <a:srgbClr val="2F2F2F"/>
                </a:solidFill>
                <a:latin typeface="Arial" panose="020B0604020202020204" pitchFamily="34" charset="0"/>
                <a:ea typeface="-apple-system"/>
              </a:rPr>
              <a:t>就是</a:t>
            </a:r>
            <a:r>
              <a:rPr lang="en-US" altLang="zh-CN" sz="2400" dirty="0">
                <a:solidFill>
                  <a:srgbClr val="2F2F2F"/>
                </a:solidFill>
                <a:latin typeface="Arial" panose="020B0604020202020204" pitchFamily="34" charset="0"/>
                <a:ea typeface="-apple-system"/>
              </a:rPr>
              <a:t>stable checkpoint</a:t>
            </a:r>
          </a:p>
        </p:txBody>
      </p:sp>
      <p:sp>
        <p:nvSpPr>
          <p:cNvPr id="4" name="文本框 3"/>
          <p:cNvSpPr txBox="1"/>
          <p:nvPr/>
        </p:nvSpPr>
        <p:spPr>
          <a:xfrm>
            <a:off x="123871" y="746843"/>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 </a:t>
            </a:r>
            <a:r>
              <a:rPr lang="zh-CN" altLang="en-US" sz="2800" dirty="0" smtClean="0">
                <a:solidFill>
                  <a:srgbClr val="9B0D14"/>
                </a:solidFill>
                <a:latin typeface="华文中宋" panose="02010600040101010101" pitchFamily="2" charset="-122"/>
                <a:ea typeface="华文中宋" panose="02010600040101010101" pitchFamily="2" charset="-122"/>
              </a:rPr>
              <a:t>稳定检查点 （</a:t>
            </a:r>
            <a:r>
              <a:rPr lang="en-US" altLang="zh-CN" sz="2800" dirty="0" smtClean="0">
                <a:solidFill>
                  <a:srgbClr val="9B0D14"/>
                </a:solidFill>
                <a:latin typeface="华文中宋" panose="02010600040101010101" pitchFamily="2" charset="-122"/>
                <a:ea typeface="华文中宋" panose="02010600040101010101" pitchFamily="2" charset="-122"/>
              </a:rPr>
              <a:t>stable checkpoint</a:t>
            </a:r>
            <a:r>
              <a:rPr lang="zh-CN" altLang="en-US" sz="2800" dirty="0" smtClean="0">
                <a:solidFill>
                  <a:srgbClr val="9B0D14"/>
                </a:solidFill>
                <a:latin typeface="华文中宋" panose="02010600040101010101" pitchFamily="2" charset="-122"/>
                <a:ea typeface="华文中宋" panose="02010600040101010101" pitchFamily="2" charset="-122"/>
              </a:rPr>
              <a:t>）</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86264" y="721108"/>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23871" y="248089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7" name="矩形 6"/>
          <p:cNvSpPr/>
          <p:nvPr/>
        </p:nvSpPr>
        <p:spPr>
          <a:xfrm>
            <a:off x="370785" y="5525353"/>
            <a:ext cx="11575473" cy="923330"/>
          </a:xfrm>
          <a:prstGeom prst="rect">
            <a:avLst/>
          </a:prstGeom>
        </p:spPr>
        <p:txBody>
          <a:bodyPr wrap="square">
            <a:spAutoFit/>
          </a:bodyPr>
          <a:lstStyle/>
          <a:p>
            <a:pPr eaLnBrk="0" fontAlgn="ctr" hangingPunct="0">
              <a:lnSpc>
                <a:spcPct val="150000"/>
              </a:lnSpc>
              <a:spcBef>
                <a:spcPct val="0"/>
              </a:spcBef>
              <a:spcAft>
                <a:spcPct val="0"/>
              </a:spcAft>
            </a:pPr>
            <a:r>
              <a:rPr lang="zh-CN" altLang="en-US" dirty="0" smtClean="0">
                <a:solidFill>
                  <a:srgbClr val="FF0000"/>
                </a:solidFill>
                <a:latin typeface="PingFang SC"/>
              </a:rPr>
              <a:t>当检查点</a:t>
            </a:r>
            <a:r>
              <a:rPr lang="zh-CN" altLang="en-US" dirty="0">
                <a:solidFill>
                  <a:srgbClr val="FF0000"/>
                </a:solidFill>
                <a:latin typeface="PingFang SC"/>
              </a:rPr>
              <a:t>被证明</a:t>
            </a:r>
            <a:r>
              <a:rPr lang="zh-CN" altLang="en-US" dirty="0" smtClean="0">
                <a:solidFill>
                  <a:srgbClr val="FF0000"/>
                </a:solidFill>
                <a:latin typeface="PingFang SC"/>
              </a:rPr>
              <a:t>是稳定后，节点</a:t>
            </a:r>
            <a:r>
              <a:rPr lang="zh-CN" altLang="en-US" dirty="0">
                <a:solidFill>
                  <a:srgbClr val="FF0000"/>
                </a:solidFill>
                <a:latin typeface="PingFang SC"/>
              </a:rPr>
              <a:t>会把本地消息日志中的消息中客户端请求序列号小于或者等于 </a:t>
            </a:r>
            <a:r>
              <a:rPr lang="en-US" altLang="zh-CN" dirty="0">
                <a:solidFill>
                  <a:srgbClr val="FF0000"/>
                </a:solidFill>
                <a:latin typeface="PingFang SC"/>
              </a:rPr>
              <a:t>n </a:t>
            </a:r>
            <a:r>
              <a:rPr lang="zh-CN" altLang="en-US" dirty="0">
                <a:solidFill>
                  <a:srgbClr val="FF0000"/>
                </a:solidFill>
                <a:latin typeface="PingFang SC"/>
              </a:rPr>
              <a:t>的消息（</a:t>
            </a:r>
            <a:r>
              <a:rPr lang="en-US" altLang="zh-CN" dirty="0">
                <a:solidFill>
                  <a:srgbClr val="FF0000"/>
                </a:solidFill>
                <a:latin typeface="PingFang SC"/>
              </a:rPr>
              <a:t>pre-prepare</a:t>
            </a:r>
            <a:r>
              <a:rPr lang="zh-CN" altLang="en-US" dirty="0">
                <a:solidFill>
                  <a:srgbClr val="FF0000"/>
                </a:solidFill>
                <a:latin typeface="PingFang SC"/>
              </a:rPr>
              <a:t>、</a:t>
            </a:r>
            <a:r>
              <a:rPr lang="en-US" altLang="zh-CN" dirty="0">
                <a:solidFill>
                  <a:srgbClr val="FF0000"/>
                </a:solidFill>
                <a:latin typeface="PingFang SC"/>
              </a:rPr>
              <a:t>prepare</a:t>
            </a:r>
            <a:r>
              <a:rPr lang="zh-CN" altLang="en-US" dirty="0">
                <a:solidFill>
                  <a:srgbClr val="FF0000"/>
                </a:solidFill>
                <a:latin typeface="PingFang SC"/>
              </a:rPr>
              <a:t>、</a:t>
            </a:r>
            <a:r>
              <a:rPr lang="en-US" altLang="zh-CN" dirty="0">
                <a:solidFill>
                  <a:srgbClr val="FF0000"/>
                </a:solidFill>
                <a:latin typeface="PingFang SC"/>
              </a:rPr>
              <a:t>commit </a:t>
            </a:r>
            <a:r>
              <a:rPr lang="zh-CN" altLang="en-US" dirty="0">
                <a:solidFill>
                  <a:srgbClr val="FF0000"/>
                </a:solidFill>
                <a:latin typeface="PingFang SC"/>
              </a:rPr>
              <a:t>消息）都删掉。同时，它会删掉旧的检查点和 </a:t>
            </a:r>
            <a:r>
              <a:rPr lang="en-US" altLang="zh-CN" dirty="0">
                <a:solidFill>
                  <a:srgbClr val="FF0000"/>
                </a:solidFill>
                <a:latin typeface="PingFang SC"/>
              </a:rPr>
              <a:t>checkpoint </a:t>
            </a:r>
            <a:r>
              <a:rPr lang="zh-CN" altLang="en-US" dirty="0">
                <a:solidFill>
                  <a:srgbClr val="FF0000"/>
                </a:solidFill>
                <a:latin typeface="PingFang SC"/>
              </a:rPr>
              <a:t>消息。</a:t>
            </a:r>
            <a:endParaRPr lang="zh-CN" altLang="en-US" dirty="0">
              <a:solidFill>
                <a:srgbClr val="FF0000"/>
              </a:solidFill>
            </a:endParaRPr>
          </a:p>
        </p:txBody>
      </p:sp>
      <p:cxnSp>
        <p:nvCxnSpPr>
          <p:cNvPr id="11" name="直接连接符 10"/>
          <p:cNvCxnSpPr/>
          <p:nvPr/>
        </p:nvCxnSpPr>
        <p:spPr>
          <a:xfrm flipV="1">
            <a:off x="2881745" y="3595255"/>
            <a:ext cx="1579419" cy="6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2895604" y="3886201"/>
            <a:ext cx="1579419" cy="6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2888676" y="4156368"/>
            <a:ext cx="1579419" cy="6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2895605" y="4447313"/>
            <a:ext cx="1579419" cy="6927"/>
          </a:xfrm>
          <a:prstGeom prst="line">
            <a:avLst/>
          </a:prstGeom>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164184" y="3417516"/>
            <a:ext cx="312906" cy="1200329"/>
          </a:xfrm>
          <a:prstGeom prst="rect">
            <a:avLst/>
          </a:prstGeom>
        </p:spPr>
        <p:txBody>
          <a:bodyPr wrap="none">
            <a:spAutoFit/>
          </a:bodyPr>
          <a:lstStyle/>
          <a:p>
            <a:r>
              <a:rPr lang="en-US" altLang="zh-CN" dirty="0" smtClean="0">
                <a:solidFill>
                  <a:srgbClr val="2F2F2F"/>
                </a:solidFill>
                <a:latin typeface="Arial" panose="020B0604020202020204" pitchFamily="34" charset="0"/>
              </a:rPr>
              <a:t>0</a:t>
            </a:r>
          </a:p>
          <a:p>
            <a:r>
              <a:rPr lang="en-US" altLang="zh-CN" dirty="0" smtClean="0">
                <a:solidFill>
                  <a:srgbClr val="2F2F2F"/>
                </a:solidFill>
                <a:latin typeface="Arial" panose="020B0604020202020204" pitchFamily="34" charset="0"/>
              </a:rPr>
              <a:t>1</a:t>
            </a:r>
          </a:p>
          <a:p>
            <a:r>
              <a:rPr lang="en-US" altLang="zh-CN" dirty="0" smtClean="0">
                <a:solidFill>
                  <a:srgbClr val="2F2F2F"/>
                </a:solidFill>
                <a:latin typeface="Arial" panose="020B0604020202020204" pitchFamily="34" charset="0"/>
              </a:rPr>
              <a:t>2</a:t>
            </a:r>
          </a:p>
          <a:p>
            <a:r>
              <a:rPr lang="en-US" altLang="zh-CN" dirty="0">
                <a:solidFill>
                  <a:srgbClr val="2F2F2F"/>
                </a:solidFill>
                <a:latin typeface="Arial" panose="020B0604020202020204" pitchFamily="34" charset="0"/>
              </a:rPr>
              <a:t>3</a:t>
            </a:r>
            <a:endParaRPr lang="zh-CN" altLang="en-US" dirty="0"/>
          </a:p>
        </p:txBody>
      </p:sp>
      <p:sp>
        <p:nvSpPr>
          <p:cNvPr id="17" name="矩形 16"/>
          <p:cNvSpPr/>
          <p:nvPr/>
        </p:nvSpPr>
        <p:spPr>
          <a:xfrm>
            <a:off x="4865819" y="3417515"/>
            <a:ext cx="569387" cy="1200329"/>
          </a:xfrm>
          <a:prstGeom prst="rect">
            <a:avLst/>
          </a:prstGeom>
        </p:spPr>
        <p:txBody>
          <a:bodyPr wrap="none">
            <a:spAutoFit/>
          </a:bodyPr>
          <a:lstStyle/>
          <a:p>
            <a:r>
              <a:rPr lang="en-US" altLang="zh-CN" dirty="0" smtClean="0">
                <a:solidFill>
                  <a:srgbClr val="2F2F2F"/>
                </a:solidFill>
                <a:latin typeface="Arial" panose="020B0604020202020204" pitchFamily="34" charset="0"/>
                <a:ea typeface="-apple-system"/>
              </a:rPr>
              <a:t>213</a:t>
            </a:r>
          </a:p>
          <a:p>
            <a:r>
              <a:rPr lang="en-US" altLang="zh-CN" dirty="0" smtClean="0">
                <a:solidFill>
                  <a:srgbClr val="2F2F2F"/>
                </a:solidFill>
                <a:latin typeface="Arial" panose="020B0604020202020204" pitchFamily="34" charset="0"/>
              </a:rPr>
              <a:t>214</a:t>
            </a:r>
          </a:p>
          <a:p>
            <a:r>
              <a:rPr lang="en-US" altLang="zh-CN" dirty="0" smtClean="0">
                <a:solidFill>
                  <a:srgbClr val="2F2F2F"/>
                </a:solidFill>
                <a:latin typeface="Arial" panose="020B0604020202020204" pitchFamily="34" charset="0"/>
              </a:rPr>
              <a:t>213</a:t>
            </a:r>
          </a:p>
          <a:p>
            <a:r>
              <a:rPr lang="en-US" altLang="zh-CN" dirty="0" smtClean="0">
                <a:solidFill>
                  <a:srgbClr val="2F2F2F"/>
                </a:solidFill>
                <a:latin typeface="Arial" panose="020B0604020202020204" pitchFamily="34" charset="0"/>
              </a:rPr>
              <a:t>213</a:t>
            </a:r>
            <a:endParaRPr lang="zh-CN" altLang="en-US" dirty="0"/>
          </a:p>
        </p:txBody>
      </p:sp>
    </p:spTree>
    <p:extLst>
      <p:ext uri="{BB962C8B-B14F-4D97-AF65-F5344CB8AC3E}">
        <p14:creationId xmlns:p14="http://schemas.microsoft.com/office/powerpoint/2010/main" val="40962875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6236" y="1270063"/>
            <a:ext cx="11730022" cy="2585323"/>
          </a:xfrm>
          <a:prstGeom prst="rect">
            <a:avLst/>
          </a:prstGeom>
          <a:noFill/>
        </p:spPr>
        <p:txBody>
          <a:bodyPr wrap="square" rtlCol="0">
            <a:spAutoFit/>
          </a:bodyPr>
          <a:lstStyle/>
          <a:p>
            <a:pPr eaLnBrk="0" fontAlgn="ctr" hangingPunct="0">
              <a:lnSpc>
                <a:spcPct val="150000"/>
              </a:lnSpc>
              <a:spcBef>
                <a:spcPct val="0"/>
              </a:spcBef>
              <a:spcAft>
                <a:spcPct val="0"/>
              </a:spcAft>
            </a:pPr>
            <a:r>
              <a:rPr lang="zh-CN" altLang="en-US" dirty="0" smtClean="0"/>
              <a:t>实际上</a:t>
            </a:r>
            <a:r>
              <a:rPr lang="zh-CN" altLang="en-US" dirty="0"/>
              <a:t>当副本节点</a:t>
            </a:r>
            <a:r>
              <a:rPr lang="en-US" altLang="zh-CN" dirty="0" err="1"/>
              <a:t>i</a:t>
            </a:r>
            <a:r>
              <a:rPr lang="zh-CN" altLang="en-US" dirty="0"/>
              <a:t>向其他节点发出</a:t>
            </a:r>
            <a:r>
              <a:rPr lang="en-US" altLang="zh-CN" dirty="0" err="1"/>
              <a:t>CheckPoint</a:t>
            </a:r>
            <a:r>
              <a:rPr lang="zh-CN" altLang="en-US" dirty="0"/>
              <a:t>消息</a:t>
            </a:r>
            <a:r>
              <a:rPr lang="zh-CN" altLang="en-US" dirty="0" smtClean="0"/>
              <a:t>后</a:t>
            </a:r>
            <a:endParaRPr lang="en-US" altLang="zh-CN" dirty="0" smtClean="0"/>
          </a:p>
          <a:p>
            <a:pPr eaLnBrk="0" fontAlgn="ctr" hangingPunct="0">
              <a:lnSpc>
                <a:spcPct val="150000"/>
              </a:lnSpc>
              <a:spcBef>
                <a:spcPct val="0"/>
              </a:spcBef>
              <a:spcAft>
                <a:spcPct val="0"/>
              </a:spcAft>
            </a:pPr>
            <a:r>
              <a:rPr lang="zh-CN" altLang="en-US" dirty="0" smtClean="0"/>
              <a:t>其他节点有可能还</a:t>
            </a:r>
            <a:r>
              <a:rPr lang="zh-CN" altLang="en-US" dirty="0"/>
              <a:t>没有完成</a:t>
            </a:r>
            <a:r>
              <a:rPr lang="en-US" altLang="zh-CN" dirty="0"/>
              <a:t>K</a:t>
            </a:r>
            <a:r>
              <a:rPr lang="zh-CN" altLang="en-US" dirty="0"/>
              <a:t>条请求，所以不会立即对</a:t>
            </a:r>
            <a:r>
              <a:rPr lang="en-US" altLang="zh-CN" dirty="0" err="1"/>
              <a:t>i</a:t>
            </a:r>
            <a:r>
              <a:rPr lang="zh-CN" altLang="en-US" dirty="0"/>
              <a:t>的请求作出响应，它还会按照自己的节奏，向前</a:t>
            </a:r>
            <a:r>
              <a:rPr lang="zh-CN" altLang="en-US" dirty="0" smtClean="0"/>
              <a:t>行进</a:t>
            </a:r>
            <a:endParaRPr lang="en-US" altLang="zh-CN" dirty="0" smtClean="0"/>
          </a:p>
          <a:p>
            <a:pPr eaLnBrk="0" fontAlgn="ctr" hangingPunct="0">
              <a:lnSpc>
                <a:spcPct val="150000"/>
              </a:lnSpc>
              <a:spcBef>
                <a:spcPct val="0"/>
              </a:spcBef>
              <a:spcAft>
                <a:spcPct val="0"/>
              </a:spcAft>
            </a:pPr>
            <a:r>
              <a:rPr lang="zh-CN" altLang="en-US" dirty="0" smtClean="0"/>
              <a:t>此时</a:t>
            </a:r>
            <a:r>
              <a:rPr lang="zh-CN" altLang="en-US" dirty="0"/>
              <a:t>发出的</a:t>
            </a:r>
            <a:r>
              <a:rPr lang="en-US" altLang="zh-CN" dirty="0" err="1" smtClean="0"/>
              <a:t>CheckPoint</a:t>
            </a:r>
            <a:r>
              <a:rPr lang="zh-CN" altLang="en-US" dirty="0" smtClean="0"/>
              <a:t>未能形成</a:t>
            </a:r>
            <a:r>
              <a:rPr lang="en-US" altLang="zh-CN" dirty="0" smtClean="0"/>
              <a:t>stable</a:t>
            </a:r>
            <a:endParaRPr lang="en-US" altLang="zh-CN" dirty="0"/>
          </a:p>
          <a:p>
            <a:pPr eaLnBrk="0" fontAlgn="ctr" hangingPunct="0">
              <a:lnSpc>
                <a:spcPct val="150000"/>
              </a:lnSpc>
              <a:spcBef>
                <a:spcPct val="0"/>
              </a:spcBef>
              <a:spcAft>
                <a:spcPct val="0"/>
              </a:spcAft>
            </a:pPr>
            <a:r>
              <a:rPr lang="zh-CN" altLang="en-US" dirty="0" smtClean="0"/>
              <a:t>为防止</a:t>
            </a:r>
            <a:r>
              <a:rPr lang="en-US" altLang="zh-CN" dirty="0" err="1"/>
              <a:t>i</a:t>
            </a:r>
            <a:r>
              <a:rPr lang="zh-CN" altLang="en-US" dirty="0"/>
              <a:t>的处理请求过快，设置一</a:t>
            </a:r>
            <a:r>
              <a:rPr lang="zh-CN" altLang="en-US" dirty="0" smtClean="0"/>
              <a:t>个高低</a:t>
            </a:r>
            <a:r>
              <a:rPr lang="zh-CN" altLang="en-US" dirty="0"/>
              <a:t>水位区间</a:t>
            </a:r>
            <a:r>
              <a:rPr lang="en-US" altLang="zh-CN" dirty="0"/>
              <a:t>[h, H]</a:t>
            </a:r>
            <a:r>
              <a:rPr lang="zh-CN" altLang="en-US" dirty="0"/>
              <a:t>来解决这个</a:t>
            </a:r>
            <a:r>
              <a:rPr lang="zh-CN" altLang="en-US" dirty="0" smtClean="0"/>
              <a:t>问题</a:t>
            </a:r>
            <a:endParaRPr lang="en-US" altLang="zh-CN" dirty="0" smtClean="0"/>
          </a:p>
          <a:p>
            <a:pPr eaLnBrk="0" fontAlgn="ctr" hangingPunct="0">
              <a:lnSpc>
                <a:spcPct val="150000"/>
              </a:lnSpc>
              <a:spcBef>
                <a:spcPct val="0"/>
              </a:spcBef>
              <a:spcAft>
                <a:spcPct val="0"/>
              </a:spcAft>
            </a:pPr>
            <a:r>
              <a:rPr lang="en-US" altLang="zh-CN" dirty="0" smtClean="0"/>
              <a:t>	</a:t>
            </a:r>
            <a:r>
              <a:rPr lang="zh-CN" altLang="en-US" dirty="0" smtClean="0"/>
              <a:t>低</a:t>
            </a:r>
            <a:r>
              <a:rPr lang="zh-CN" altLang="en-US" dirty="0"/>
              <a:t>水位</a:t>
            </a:r>
            <a:r>
              <a:rPr lang="en-US" altLang="zh-CN" dirty="0"/>
              <a:t>h</a:t>
            </a:r>
            <a:r>
              <a:rPr lang="zh-CN" altLang="en-US" dirty="0"/>
              <a:t>等于上一个</a:t>
            </a:r>
            <a:r>
              <a:rPr lang="en-US" altLang="zh-CN" dirty="0"/>
              <a:t>stable </a:t>
            </a:r>
            <a:r>
              <a:rPr lang="en-US" altLang="zh-CN" dirty="0" smtClean="0"/>
              <a:t>checkpoint</a:t>
            </a:r>
            <a:r>
              <a:rPr lang="zh-CN" altLang="en-US" dirty="0" smtClean="0"/>
              <a:t>编号</a:t>
            </a:r>
            <a:r>
              <a:rPr lang="zh-CN" altLang="en-US" dirty="0"/>
              <a:t>，高水位</a:t>
            </a:r>
            <a:r>
              <a:rPr lang="en-US" altLang="zh-CN" dirty="0"/>
              <a:t>H = h + L</a:t>
            </a:r>
            <a:r>
              <a:rPr lang="zh-CN" altLang="en-US" dirty="0"/>
              <a:t>，其中</a:t>
            </a:r>
            <a:r>
              <a:rPr lang="en-US" altLang="zh-CN" dirty="0"/>
              <a:t>L</a:t>
            </a:r>
            <a:r>
              <a:rPr lang="zh-CN" altLang="en-US" dirty="0"/>
              <a:t>是我们指定的</a:t>
            </a:r>
            <a:r>
              <a:rPr lang="zh-CN" altLang="en-US" dirty="0" smtClean="0"/>
              <a:t>数值（如</a:t>
            </a:r>
            <a:r>
              <a:rPr lang="en-US" altLang="zh-CN" dirty="0" smtClean="0"/>
              <a:t>100</a:t>
            </a:r>
            <a:r>
              <a:rPr lang="zh-CN" altLang="en-US" dirty="0" smtClean="0"/>
              <a:t>，或</a:t>
            </a:r>
            <a:r>
              <a:rPr lang="en-US" altLang="zh-CN" dirty="0" smtClean="0"/>
              <a:t>200</a:t>
            </a:r>
            <a:r>
              <a:rPr lang="zh-CN" altLang="en-US" dirty="0" smtClean="0"/>
              <a:t>）</a:t>
            </a:r>
            <a:endParaRPr lang="en-US" altLang="zh-CN" dirty="0" smtClean="0"/>
          </a:p>
          <a:p>
            <a:pPr eaLnBrk="0" fontAlgn="ctr" hangingPunct="0">
              <a:lnSpc>
                <a:spcPct val="150000"/>
              </a:lnSpc>
              <a:spcBef>
                <a:spcPct val="0"/>
              </a:spcBef>
              <a:spcAft>
                <a:spcPct val="0"/>
              </a:spcAft>
            </a:pPr>
            <a:r>
              <a:rPr lang="zh-CN" altLang="en-US" dirty="0" smtClean="0"/>
              <a:t> 当</a:t>
            </a:r>
            <a:r>
              <a:rPr lang="zh-CN" altLang="en-US" dirty="0"/>
              <a:t>副本节点</a:t>
            </a:r>
            <a:r>
              <a:rPr lang="en-US" altLang="zh-CN" dirty="0" err="1"/>
              <a:t>i</a:t>
            </a:r>
            <a:r>
              <a:rPr lang="zh-CN" altLang="en-US" dirty="0"/>
              <a:t>处理请求超过高水位</a:t>
            </a:r>
            <a:r>
              <a:rPr lang="en-US" altLang="zh-CN" dirty="0"/>
              <a:t>H</a:t>
            </a:r>
            <a:r>
              <a:rPr lang="zh-CN" altLang="en-US" dirty="0"/>
              <a:t>时</a:t>
            </a:r>
            <a:r>
              <a:rPr lang="zh-CN" altLang="en-US" dirty="0" smtClean="0"/>
              <a:t>，就</a:t>
            </a:r>
            <a:r>
              <a:rPr lang="zh-CN" altLang="en-US" dirty="0"/>
              <a:t>会停止脚步，等待</a:t>
            </a:r>
            <a:r>
              <a:rPr lang="en-US" altLang="zh-CN" dirty="0"/>
              <a:t>stable checkpoint</a:t>
            </a:r>
            <a:r>
              <a:rPr lang="zh-CN" altLang="en-US" dirty="0"/>
              <a:t>发生变化，再继续</a:t>
            </a:r>
            <a:r>
              <a:rPr lang="zh-CN" altLang="en-US" dirty="0" smtClean="0"/>
              <a:t>前进</a:t>
            </a:r>
            <a:endParaRPr lang="en-US" altLang="zh-CN" sz="2400" dirty="0">
              <a:solidFill>
                <a:srgbClr val="2F2F2F"/>
              </a:solidFill>
              <a:latin typeface="Arial" panose="020B0604020202020204" pitchFamily="34" charset="0"/>
              <a:ea typeface="-apple-system"/>
            </a:endParaRPr>
          </a:p>
        </p:txBody>
      </p:sp>
      <p:sp>
        <p:nvSpPr>
          <p:cNvPr id="4" name="文本框 3"/>
          <p:cNvSpPr txBox="1"/>
          <p:nvPr/>
        </p:nvSpPr>
        <p:spPr>
          <a:xfrm>
            <a:off x="123871" y="746843"/>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 </a:t>
            </a:r>
            <a:r>
              <a:rPr lang="zh-CN" altLang="en-US" sz="2800" dirty="0" smtClean="0">
                <a:solidFill>
                  <a:srgbClr val="9B0D14"/>
                </a:solidFill>
                <a:latin typeface="华文中宋" panose="02010600040101010101" pitchFamily="2" charset="-122"/>
                <a:ea typeface="华文中宋" panose="02010600040101010101" pitchFamily="2" charset="-122"/>
              </a:rPr>
              <a:t>稳定检查点 （</a:t>
            </a:r>
            <a:r>
              <a:rPr lang="en-US" altLang="zh-CN" sz="2800" dirty="0" smtClean="0">
                <a:solidFill>
                  <a:srgbClr val="9B0D14"/>
                </a:solidFill>
                <a:latin typeface="华文中宋" panose="02010600040101010101" pitchFamily="2" charset="-122"/>
                <a:ea typeface="华文中宋" panose="02010600040101010101" pitchFamily="2" charset="-122"/>
              </a:rPr>
              <a:t>stable checkpoint</a:t>
            </a:r>
            <a:r>
              <a:rPr lang="zh-CN" altLang="en-US" sz="2800" dirty="0" smtClean="0">
                <a:solidFill>
                  <a:srgbClr val="9B0D14"/>
                </a:solidFill>
                <a:latin typeface="华文中宋" panose="02010600040101010101" pitchFamily="2" charset="-122"/>
                <a:ea typeface="华文中宋" panose="02010600040101010101" pitchFamily="2" charset="-122"/>
              </a:rPr>
              <a:t>）</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86264" y="721108"/>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23871" y="248089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cxnSp>
        <p:nvCxnSpPr>
          <p:cNvPr id="11" name="直接连接符 10"/>
          <p:cNvCxnSpPr/>
          <p:nvPr/>
        </p:nvCxnSpPr>
        <p:spPr>
          <a:xfrm flipV="1">
            <a:off x="2881745" y="4537363"/>
            <a:ext cx="1579419" cy="6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2895604" y="4828309"/>
            <a:ext cx="1579419" cy="6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2888676" y="5098476"/>
            <a:ext cx="1579419" cy="6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2895605" y="5389421"/>
            <a:ext cx="1579419" cy="6927"/>
          </a:xfrm>
          <a:prstGeom prst="line">
            <a:avLst/>
          </a:prstGeom>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164184" y="4359624"/>
            <a:ext cx="312906" cy="1200329"/>
          </a:xfrm>
          <a:prstGeom prst="rect">
            <a:avLst/>
          </a:prstGeom>
        </p:spPr>
        <p:txBody>
          <a:bodyPr wrap="none">
            <a:spAutoFit/>
          </a:bodyPr>
          <a:lstStyle/>
          <a:p>
            <a:r>
              <a:rPr lang="en-US" altLang="zh-CN" dirty="0" smtClean="0">
                <a:solidFill>
                  <a:srgbClr val="2F2F2F"/>
                </a:solidFill>
                <a:latin typeface="Arial" panose="020B0604020202020204" pitchFamily="34" charset="0"/>
              </a:rPr>
              <a:t>0</a:t>
            </a:r>
          </a:p>
          <a:p>
            <a:r>
              <a:rPr lang="en-US" altLang="zh-CN" dirty="0" smtClean="0">
                <a:solidFill>
                  <a:srgbClr val="2F2F2F"/>
                </a:solidFill>
                <a:latin typeface="Arial" panose="020B0604020202020204" pitchFamily="34" charset="0"/>
              </a:rPr>
              <a:t>1</a:t>
            </a:r>
          </a:p>
          <a:p>
            <a:r>
              <a:rPr lang="en-US" altLang="zh-CN" dirty="0" smtClean="0">
                <a:solidFill>
                  <a:srgbClr val="2F2F2F"/>
                </a:solidFill>
                <a:latin typeface="Arial" panose="020B0604020202020204" pitchFamily="34" charset="0"/>
              </a:rPr>
              <a:t>2</a:t>
            </a:r>
          </a:p>
          <a:p>
            <a:r>
              <a:rPr lang="en-US" altLang="zh-CN" dirty="0">
                <a:solidFill>
                  <a:srgbClr val="2F2F2F"/>
                </a:solidFill>
                <a:latin typeface="Arial" panose="020B0604020202020204" pitchFamily="34" charset="0"/>
              </a:rPr>
              <a:t>3</a:t>
            </a:r>
            <a:endParaRPr lang="zh-CN" altLang="en-US" dirty="0"/>
          </a:p>
        </p:txBody>
      </p:sp>
      <p:sp>
        <p:nvSpPr>
          <p:cNvPr id="17" name="矩形 16"/>
          <p:cNvSpPr/>
          <p:nvPr/>
        </p:nvSpPr>
        <p:spPr>
          <a:xfrm>
            <a:off x="4865819" y="4359623"/>
            <a:ext cx="569387" cy="1200329"/>
          </a:xfrm>
          <a:prstGeom prst="rect">
            <a:avLst/>
          </a:prstGeom>
        </p:spPr>
        <p:txBody>
          <a:bodyPr wrap="none">
            <a:spAutoFit/>
          </a:bodyPr>
          <a:lstStyle/>
          <a:p>
            <a:r>
              <a:rPr lang="en-US" altLang="zh-CN" dirty="0" smtClean="0">
                <a:solidFill>
                  <a:srgbClr val="2F2F2F"/>
                </a:solidFill>
                <a:latin typeface="Arial" panose="020B0604020202020204" pitchFamily="34" charset="0"/>
                <a:ea typeface="-apple-system"/>
              </a:rPr>
              <a:t>213</a:t>
            </a:r>
          </a:p>
          <a:p>
            <a:r>
              <a:rPr lang="en-US" altLang="zh-CN" dirty="0" smtClean="0">
                <a:solidFill>
                  <a:srgbClr val="2F2F2F"/>
                </a:solidFill>
                <a:latin typeface="Arial" panose="020B0604020202020204" pitchFamily="34" charset="0"/>
              </a:rPr>
              <a:t>314</a:t>
            </a:r>
          </a:p>
          <a:p>
            <a:r>
              <a:rPr lang="en-US" altLang="zh-CN" dirty="0" smtClean="0">
                <a:solidFill>
                  <a:srgbClr val="2F2F2F"/>
                </a:solidFill>
                <a:latin typeface="Arial" panose="020B0604020202020204" pitchFamily="34" charset="0"/>
              </a:rPr>
              <a:t>213</a:t>
            </a:r>
          </a:p>
          <a:p>
            <a:r>
              <a:rPr lang="en-US" altLang="zh-CN" dirty="0" smtClean="0">
                <a:solidFill>
                  <a:srgbClr val="2F2F2F"/>
                </a:solidFill>
                <a:latin typeface="Arial" panose="020B0604020202020204" pitchFamily="34" charset="0"/>
              </a:rPr>
              <a:t>213</a:t>
            </a:r>
            <a:endParaRPr lang="zh-CN" altLang="en-US" dirty="0"/>
          </a:p>
        </p:txBody>
      </p:sp>
    </p:spTree>
    <p:extLst>
      <p:ext uri="{BB962C8B-B14F-4D97-AF65-F5344CB8AC3E}">
        <p14:creationId xmlns:p14="http://schemas.microsoft.com/office/powerpoint/2010/main" val="325397252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2832" y="1624698"/>
            <a:ext cx="6799242" cy="2862322"/>
          </a:xfrm>
          <a:prstGeom prst="rect">
            <a:avLst/>
          </a:prstGeom>
          <a:noFill/>
        </p:spPr>
        <p:txBody>
          <a:bodyPr wrap="square" rtlCol="0">
            <a:spAutoFit/>
          </a:bodyPr>
          <a:lstStyle/>
          <a:p>
            <a:pPr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每个副节点维持一个计数器</a:t>
            </a:r>
            <a:endParaRPr lang="en-US" altLang="zh-CN" sz="24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备份</a:t>
            </a:r>
            <a:r>
              <a:rPr lang="zh-CN" altLang="en-US" sz="2400" dirty="0">
                <a:solidFill>
                  <a:srgbClr val="2F2F2F"/>
                </a:solidFill>
                <a:latin typeface="Arial" panose="020B0604020202020204" pitchFamily="34" charset="0"/>
                <a:ea typeface="-apple-system"/>
              </a:rPr>
              <a:t>节点在接收到一个有效请求，但是还没有执行它时，会查看计时器是否在运行，如果没有，那么它将启动计时器；当请求被执行时就把计时器停止</a:t>
            </a:r>
            <a:r>
              <a:rPr lang="zh-CN" altLang="en-US" sz="2400" dirty="0" smtClean="0">
                <a:solidFill>
                  <a:srgbClr val="2F2F2F"/>
                </a:solidFill>
                <a:latin typeface="Arial" panose="020B0604020202020204" pitchFamily="34" charset="0"/>
                <a:ea typeface="-apple-system"/>
              </a:rPr>
              <a:t>。</a:t>
            </a:r>
          </a:p>
        </p:txBody>
      </p:sp>
      <p:sp>
        <p:nvSpPr>
          <p:cNvPr id="4" name="文本框 3"/>
          <p:cNvSpPr txBox="1"/>
          <p:nvPr/>
        </p:nvSpPr>
        <p:spPr>
          <a:xfrm>
            <a:off x="123871" y="452479"/>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算法视图变更</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86264" y="721108"/>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23871" y="248089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4098" name="Picture 2" descr="https://images.gitbook.cn/b8441430-02e0-11e9-9c1f-f5825e3f91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8968" y="1757829"/>
            <a:ext cx="3951672" cy="3479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71533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8194" y="865069"/>
            <a:ext cx="11730022" cy="3416320"/>
          </a:xfrm>
          <a:prstGeom prst="rect">
            <a:avLst/>
          </a:prstGeom>
          <a:noFill/>
        </p:spPr>
        <p:txBody>
          <a:bodyPr wrap="square" rtlCol="0">
            <a:spAutoFit/>
          </a:bodyPr>
          <a:lstStyle/>
          <a:p>
            <a:pPr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如果</a:t>
            </a:r>
            <a:r>
              <a:rPr lang="zh-CN" altLang="en-US" sz="2400" dirty="0">
                <a:solidFill>
                  <a:srgbClr val="2F2F2F"/>
                </a:solidFill>
                <a:latin typeface="Arial" panose="020B0604020202020204" pitchFamily="34" charset="0"/>
                <a:ea typeface="-apple-system"/>
              </a:rPr>
              <a:t>计时器超时，将会把视图变更的消息向全网广播</a:t>
            </a:r>
            <a:r>
              <a:rPr lang="zh-CN" altLang="en-US" sz="2400" dirty="0" smtClean="0">
                <a:solidFill>
                  <a:srgbClr val="2F2F2F"/>
                </a:solidFill>
                <a:latin typeface="Arial" panose="020B0604020202020204" pitchFamily="34" charset="0"/>
                <a:ea typeface="-apple-system"/>
              </a:rPr>
              <a:t>。</a:t>
            </a:r>
            <a:endParaRPr lang="en-US" altLang="zh-CN" sz="24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在</a:t>
            </a:r>
            <a:r>
              <a:rPr lang="zh-CN" altLang="en-US" sz="2400" dirty="0">
                <a:solidFill>
                  <a:srgbClr val="2F2F2F"/>
                </a:solidFill>
                <a:latin typeface="Arial" panose="020B0604020202020204" pitchFamily="34" charset="0"/>
                <a:ea typeface="-apple-system"/>
              </a:rPr>
              <a:t>主节点失效的时候仍然保证系统的</a:t>
            </a:r>
            <a:r>
              <a:rPr lang="zh-CN" altLang="en-US" sz="2400" dirty="0" smtClean="0">
                <a:solidFill>
                  <a:srgbClr val="2F2F2F"/>
                </a:solidFill>
                <a:latin typeface="Arial" panose="020B0604020202020204" pitchFamily="34" charset="0"/>
                <a:ea typeface="-apple-system"/>
              </a:rPr>
              <a:t>活性，</a:t>
            </a:r>
            <a:r>
              <a:rPr lang="zh-CN" altLang="en-US" sz="2400" dirty="0">
                <a:solidFill>
                  <a:srgbClr val="2F2F2F"/>
                </a:solidFill>
                <a:latin typeface="Arial" panose="020B0604020202020204" pitchFamily="34" charset="0"/>
                <a:ea typeface="-apple-system"/>
              </a:rPr>
              <a:t>防止备份节点无期限地等待请求的执行。</a:t>
            </a:r>
            <a:endParaRPr lang="en-US" altLang="zh-CN" sz="2400" dirty="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需要</a:t>
            </a:r>
            <a:r>
              <a:rPr lang="zh-CN" altLang="en-US" sz="2400" dirty="0">
                <a:solidFill>
                  <a:srgbClr val="2F2F2F"/>
                </a:solidFill>
                <a:latin typeface="Arial" panose="020B0604020202020204" pitchFamily="34" charset="0"/>
                <a:ea typeface="-apple-system"/>
              </a:rPr>
              <a:t>确保在新的</a:t>
            </a:r>
            <a:r>
              <a:rPr lang="en-US" altLang="zh-CN" sz="2400" dirty="0">
                <a:solidFill>
                  <a:srgbClr val="2F2F2F"/>
                </a:solidFill>
                <a:latin typeface="Arial" panose="020B0604020202020204" pitchFamily="34" charset="0"/>
                <a:ea typeface="-apple-system"/>
              </a:rPr>
              <a:t>view</a:t>
            </a:r>
            <a:r>
              <a:rPr lang="zh-CN" altLang="en-US" sz="2400" dirty="0">
                <a:solidFill>
                  <a:srgbClr val="2F2F2F"/>
                </a:solidFill>
                <a:latin typeface="Arial" panose="020B0604020202020204" pitchFamily="34" charset="0"/>
                <a:ea typeface="-apple-system"/>
              </a:rPr>
              <a:t>中如何来延续上一个</a:t>
            </a:r>
            <a:r>
              <a:rPr lang="en-US" altLang="zh-CN" sz="2400" dirty="0">
                <a:solidFill>
                  <a:srgbClr val="2F2F2F"/>
                </a:solidFill>
                <a:latin typeface="Arial" panose="020B0604020202020204" pitchFamily="34" charset="0"/>
                <a:ea typeface="-apple-system"/>
              </a:rPr>
              <a:t>view</a:t>
            </a:r>
            <a:r>
              <a:rPr lang="zh-CN" altLang="en-US" sz="2400" dirty="0">
                <a:solidFill>
                  <a:srgbClr val="2F2F2F"/>
                </a:solidFill>
                <a:latin typeface="Arial" panose="020B0604020202020204" pitchFamily="34" charset="0"/>
                <a:ea typeface="-apple-system"/>
              </a:rPr>
              <a:t>最终的</a:t>
            </a:r>
            <a:r>
              <a:rPr lang="zh-CN" altLang="en-US" sz="2400" dirty="0" smtClean="0">
                <a:solidFill>
                  <a:srgbClr val="2F2F2F"/>
                </a:solidFill>
                <a:latin typeface="Arial" panose="020B0604020202020204" pitchFamily="34" charset="0"/>
                <a:ea typeface="-apple-system"/>
              </a:rPr>
              <a:t>状态</a:t>
            </a:r>
            <a:endParaRPr lang="en-US" altLang="zh-CN" sz="24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en-US" altLang="zh-CN" sz="2400" dirty="0">
                <a:solidFill>
                  <a:srgbClr val="2F2F2F"/>
                </a:solidFill>
                <a:latin typeface="Arial" panose="020B0604020202020204" pitchFamily="34" charset="0"/>
                <a:ea typeface="-apple-system"/>
              </a:rPr>
              <a:t>	</a:t>
            </a:r>
            <a:r>
              <a:rPr lang="zh-CN" altLang="en-US" sz="2400" dirty="0" smtClean="0">
                <a:solidFill>
                  <a:srgbClr val="2F2F2F"/>
                </a:solidFill>
                <a:latin typeface="Arial" panose="020B0604020202020204" pitchFamily="34" charset="0"/>
                <a:ea typeface="-apple-system"/>
              </a:rPr>
              <a:t>比如</a:t>
            </a:r>
            <a:r>
              <a:rPr lang="zh-CN" altLang="en-US" sz="2400" dirty="0">
                <a:solidFill>
                  <a:srgbClr val="2F2F2F"/>
                </a:solidFill>
                <a:latin typeface="Arial" panose="020B0604020202020204" pitchFamily="34" charset="0"/>
                <a:ea typeface="-apple-system"/>
              </a:rPr>
              <a:t>给这时来的新请求的</a:t>
            </a:r>
            <a:r>
              <a:rPr lang="zh-CN" altLang="en-US" sz="2400" dirty="0" smtClean="0">
                <a:solidFill>
                  <a:srgbClr val="2F2F2F"/>
                </a:solidFill>
                <a:latin typeface="Arial" panose="020B0604020202020204" pitchFamily="34" charset="0"/>
                <a:ea typeface="-apple-system"/>
              </a:rPr>
              <a:t>编号</a:t>
            </a:r>
            <a:endParaRPr lang="en-US" altLang="zh-CN" sz="24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           比如如何处理</a:t>
            </a:r>
            <a:r>
              <a:rPr lang="zh-CN" altLang="en-US" sz="2400" dirty="0">
                <a:solidFill>
                  <a:srgbClr val="2F2F2F"/>
                </a:solidFill>
                <a:latin typeface="Arial" panose="020B0604020202020204" pitchFamily="34" charset="0"/>
                <a:ea typeface="-apple-system"/>
              </a:rPr>
              <a:t>上一个</a:t>
            </a:r>
            <a:r>
              <a:rPr lang="en-US" altLang="zh-CN" sz="2400" dirty="0">
                <a:solidFill>
                  <a:srgbClr val="2F2F2F"/>
                </a:solidFill>
                <a:latin typeface="Arial" panose="020B0604020202020204" pitchFamily="34" charset="0"/>
                <a:ea typeface="-apple-system"/>
              </a:rPr>
              <a:t>view</a:t>
            </a:r>
            <a:r>
              <a:rPr lang="zh-CN" altLang="en-US" sz="2400" dirty="0">
                <a:solidFill>
                  <a:srgbClr val="2F2F2F"/>
                </a:solidFill>
                <a:latin typeface="Arial" panose="020B0604020202020204" pitchFamily="34" charset="0"/>
                <a:ea typeface="-apple-system"/>
              </a:rPr>
              <a:t>还没来得及完全处理好的</a:t>
            </a:r>
            <a:r>
              <a:rPr lang="zh-CN" altLang="en-US" sz="2400" dirty="0" smtClean="0">
                <a:solidFill>
                  <a:srgbClr val="2F2F2F"/>
                </a:solidFill>
                <a:latin typeface="Arial" panose="020B0604020202020204" pitchFamily="34" charset="0"/>
                <a:ea typeface="-apple-system"/>
              </a:rPr>
              <a:t>请求</a:t>
            </a:r>
            <a:endParaRPr lang="en-US" altLang="zh-CN" sz="2400" dirty="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endParaRPr lang="zh-CN" altLang="en-US" sz="2400" dirty="0">
              <a:solidFill>
                <a:srgbClr val="2F2F2F"/>
              </a:solidFill>
              <a:latin typeface="Arial" panose="020B0604020202020204" pitchFamily="34" charset="0"/>
              <a:ea typeface="-apple-system"/>
            </a:endParaRPr>
          </a:p>
        </p:txBody>
      </p:sp>
      <p:sp>
        <p:nvSpPr>
          <p:cNvPr id="4" name="文本框 3"/>
          <p:cNvSpPr txBox="1"/>
          <p:nvPr/>
        </p:nvSpPr>
        <p:spPr>
          <a:xfrm>
            <a:off x="123871" y="452479"/>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算法视图变更</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86264" y="721108"/>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23871" y="248089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3276" y="3748402"/>
            <a:ext cx="8094812" cy="2797871"/>
          </a:xfrm>
          <a:prstGeom prst="rect">
            <a:avLst/>
          </a:prstGeom>
        </p:spPr>
      </p:pic>
    </p:spTree>
    <p:extLst>
      <p:ext uri="{BB962C8B-B14F-4D97-AF65-F5344CB8AC3E}">
        <p14:creationId xmlns:p14="http://schemas.microsoft.com/office/powerpoint/2010/main" val="398456157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images.gitbook.cn/bdaf6870-02e0-11e9-8784-09dff86c3cf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7784" y="452479"/>
            <a:ext cx="4268038" cy="318654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42453" y="1090440"/>
            <a:ext cx="7765473" cy="4893647"/>
          </a:xfrm>
          <a:prstGeom prst="rect">
            <a:avLst/>
          </a:prstGeom>
          <a:noFill/>
        </p:spPr>
        <p:txBody>
          <a:bodyPr wrap="square" rtlCol="0">
            <a:spAutoFit/>
          </a:bodyPr>
          <a:lstStyle/>
          <a:p>
            <a:pPr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计时器超时或发现作恶，副节点生成 </a:t>
            </a:r>
            <a:r>
              <a:rPr lang="en-US" altLang="zh-CN" sz="2400" dirty="0">
                <a:solidFill>
                  <a:srgbClr val="2F2F2F"/>
                </a:solidFill>
                <a:latin typeface="Arial" panose="020B0604020202020204" pitchFamily="34" charset="0"/>
                <a:ea typeface="-apple-system"/>
              </a:rPr>
              <a:t>view-change </a:t>
            </a:r>
            <a:r>
              <a:rPr lang="zh-CN" altLang="en-US" sz="2400" dirty="0" smtClean="0">
                <a:solidFill>
                  <a:srgbClr val="2F2F2F"/>
                </a:solidFill>
                <a:latin typeface="Arial" panose="020B0604020202020204" pitchFamily="34" charset="0"/>
                <a:ea typeface="-apple-system"/>
              </a:rPr>
              <a:t>消息</a:t>
            </a:r>
            <a:endParaRPr lang="en-US" altLang="zh-CN" sz="24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en-US" altLang="zh-CN" sz="2400" dirty="0">
                <a:solidFill>
                  <a:srgbClr val="2F2F2F"/>
                </a:solidFill>
                <a:latin typeface="Arial" panose="020B0604020202020204" pitchFamily="34" charset="0"/>
                <a:ea typeface="-apple-system"/>
              </a:rPr>
              <a:t>	</a:t>
            </a:r>
            <a:r>
              <a:rPr lang="en-US" altLang="zh-CN" sz="2400" dirty="0" smtClean="0">
                <a:solidFill>
                  <a:srgbClr val="2F2F2F"/>
                </a:solidFill>
                <a:latin typeface="Arial" panose="020B0604020202020204" pitchFamily="34" charset="0"/>
                <a:ea typeface="-apple-system"/>
              </a:rPr>
              <a:t>⟨VIEW-CHANGE,v+1,n,C</a:t>
            </a:r>
            <a:r>
              <a:rPr lang="el-GR" altLang="zh-CN" sz="2400" dirty="0" smtClean="0">
                <a:solidFill>
                  <a:srgbClr val="2F2F2F"/>
                </a:solidFill>
                <a:latin typeface="Arial" panose="020B0604020202020204" pitchFamily="34" charset="0"/>
                <a:ea typeface="-apple-system"/>
              </a:rPr>
              <a:t>,</a:t>
            </a:r>
            <a:r>
              <a:rPr lang="en-US" altLang="zh-CN" sz="2400" dirty="0" err="1">
                <a:solidFill>
                  <a:srgbClr val="2F2F2F"/>
                </a:solidFill>
                <a:latin typeface="Arial" panose="020B0604020202020204" pitchFamily="34" charset="0"/>
                <a:ea typeface="-apple-system"/>
              </a:rPr>
              <a:t>P,i</a:t>
            </a:r>
            <a:r>
              <a:rPr lang="en-US" altLang="zh-CN" sz="2400" dirty="0">
                <a:solidFill>
                  <a:srgbClr val="2F2F2F"/>
                </a:solidFill>
                <a:latin typeface="Arial" panose="020B0604020202020204" pitchFamily="34" charset="0"/>
                <a:ea typeface="-apple-system"/>
              </a:rPr>
              <a:t>⟩</a:t>
            </a:r>
            <a:r>
              <a:rPr lang="el-GR" altLang="zh-CN" sz="2400" dirty="0">
                <a:solidFill>
                  <a:srgbClr val="2F2F2F"/>
                </a:solidFill>
                <a:latin typeface="Arial" panose="020B0604020202020204" pitchFamily="34" charset="0"/>
                <a:ea typeface="-apple-system"/>
              </a:rPr>
              <a:t>σ</a:t>
            </a:r>
            <a:r>
              <a:rPr lang="en-US" altLang="zh-CN" sz="2400" dirty="0" err="1">
                <a:solidFill>
                  <a:srgbClr val="2F2F2F"/>
                </a:solidFill>
                <a:latin typeface="Arial" panose="020B0604020202020204" pitchFamily="34" charset="0"/>
                <a:ea typeface="-apple-system"/>
              </a:rPr>
              <a:t>i</a:t>
            </a:r>
            <a:endParaRPr lang="en-US" altLang="zh-CN" sz="2400" dirty="0" smtClean="0">
              <a:solidFill>
                <a:srgbClr val="2F2F2F"/>
              </a:solidFill>
              <a:latin typeface="Arial" panose="020B0604020202020204" pitchFamily="34" charset="0"/>
              <a:ea typeface="-apple-system"/>
            </a:endParaRPr>
          </a:p>
          <a:p>
            <a:pPr lvl="1" eaLnBrk="0" fontAlgn="ctr" hangingPunct="0">
              <a:lnSpc>
                <a:spcPct val="150000"/>
              </a:lnSpc>
              <a:spcBef>
                <a:spcPct val="0"/>
              </a:spcBef>
              <a:spcAft>
                <a:spcPct val="0"/>
              </a:spcAft>
            </a:pPr>
            <a:r>
              <a:rPr lang="zh-CN" altLang="en-US" dirty="0" smtClean="0"/>
              <a:t> </a:t>
            </a:r>
            <a:r>
              <a:rPr lang="zh-CN" altLang="en-US" sz="2000" dirty="0" smtClean="0"/>
              <a:t>最近</a:t>
            </a:r>
            <a:r>
              <a:rPr lang="zh-CN" altLang="en-US" sz="2000" dirty="0"/>
              <a:t>一次的稳定检查点对应的请求的序列号 </a:t>
            </a:r>
            <a:r>
              <a:rPr lang="en-US" altLang="zh-CN" sz="2000" dirty="0" smtClean="0"/>
              <a:t>n</a:t>
            </a:r>
            <a:endParaRPr lang="en-US" altLang="zh-CN" sz="2000" dirty="0"/>
          </a:p>
          <a:p>
            <a:pPr lvl="1" eaLnBrk="0" fontAlgn="ctr" hangingPunct="0">
              <a:lnSpc>
                <a:spcPct val="150000"/>
              </a:lnSpc>
              <a:spcBef>
                <a:spcPct val="0"/>
              </a:spcBef>
              <a:spcAft>
                <a:spcPct val="0"/>
              </a:spcAft>
            </a:pPr>
            <a:r>
              <a:rPr lang="en-US" altLang="zh-CN" sz="2000" dirty="0" smtClean="0"/>
              <a:t>C </a:t>
            </a:r>
            <a:r>
              <a:rPr lang="zh-CN" altLang="en-US" sz="2000" dirty="0"/>
              <a:t>是证明该检查点稳定性的 </a:t>
            </a:r>
            <a:r>
              <a:rPr lang="en-US" altLang="zh-CN" sz="2000" dirty="0"/>
              <a:t>2f+1 </a:t>
            </a:r>
            <a:r>
              <a:rPr lang="zh-CN" altLang="en-US" sz="2000" dirty="0"/>
              <a:t>个 </a:t>
            </a:r>
            <a:r>
              <a:rPr lang="en-US" altLang="zh-CN" sz="2000" dirty="0"/>
              <a:t>checkpoint </a:t>
            </a:r>
            <a:r>
              <a:rPr lang="zh-CN" altLang="en-US" sz="2000" dirty="0"/>
              <a:t>消息的</a:t>
            </a:r>
            <a:r>
              <a:rPr lang="zh-CN" altLang="en-US" sz="2000" dirty="0" smtClean="0"/>
              <a:t>集合</a:t>
            </a:r>
            <a:endParaRPr lang="en-US" altLang="zh-CN" sz="2000" dirty="0" smtClean="0"/>
          </a:p>
          <a:p>
            <a:pPr lvl="1" eaLnBrk="0" fontAlgn="ctr" hangingPunct="0">
              <a:lnSpc>
                <a:spcPct val="150000"/>
              </a:lnSpc>
              <a:spcBef>
                <a:spcPct val="0"/>
              </a:spcBef>
              <a:spcAft>
                <a:spcPct val="0"/>
              </a:spcAft>
            </a:pPr>
            <a:r>
              <a:rPr lang="en-US" altLang="zh-CN" sz="2000" dirty="0" smtClean="0"/>
              <a:t>P </a:t>
            </a:r>
            <a:r>
              <a:rPr lang="zh-CN" altLang="en-US" sz="2000" dirty="0"/>
              <a:t>是 </a:t>
            </a:r>
            <a:r>
              <a:rPr lang="en-US" altLang="zh-CN" sz="2000" dirty="0"/>
              <a:t>P</a:t>
            </a:r>
            <a:r>
              <a:rPr lang="en-US" altLang="zh-CN" sz="2000" baseline="-25000" dirty="0"/>
              <a:t>m</a:t>
            </a:r>
            <a:r>
              <a:rPr lang="zh-CN" altLang="en-US" sz="2000" dirty="0"/>
              <a:t> 的集合，其中 </a:t>
            </a:r>
            <a:r>
              <a:rPr lang="en-US" altLang="zh-CN" sz="2000" dirty="0"/>
              <a:t>m </a:t>
            </a:r>
            <a:r>
              <a:rPr lang="zh-CN" altLang="en-US" sz="2000" dirty="0"/>
              <a:t>是副节点 </a:t>
            </a:r>
            <a:r>
              <a:rPr lang="en-US" altLang="zh-CN" sz="2000" dirty="0" err="1"/>
              <a:t>i</a:t>
            </a:r>
            <a:r>
              <a:rPr lang="en-US" altLang="zh-CN" sz="2000" dirty="0"/>
              <a:t> </a:t>
            </a:r>
            <a:r>
              <a:rPr lang="zh-CN" altLang="en-US" sz="2000" dirty="0"/>
              <a:t>中的序列号大于 </a:t>
            </a:r>
            <a:r>
              <a:rPr lang="en-US" altLang="zh-CN" sz="2000" dirty="0"/>
              <a:t>n </a:t>
            </a:r>
            <a:r>
              <a:rPr lang="zh-CN" altLang="en-US" sz="2000" dirty="0"/>
              <a:t>的等待提交和执行的客户端请求 </a:t>
            </a:r>
            <a:r>
              <a:rPr lang="en-US" altLang="zh-CN" sz="2000" dirty="0" smtClean="0"/>
              <a:t>m</a:t>
            </a:r>
          </a:p>
          <a:p>
            <a:pPr lvl="1" eaLnBrk="0" fontAlgn="ctr" hangingPunct="0">
              <a:lnSpc>
                <a:spcPct val="150000"/>
              </a:lnSpc>
              <a:spcBef>
                <a:spcPct val="0"/>
              </a:spcBef>
              <a:spcAft>
                <a:spcPct val="0"/>
              </a:spcAft>
            </a:pPr>
            <a:r>
              <a:rPr lang="zh-CN" altLang="en-US" sz="2000" dirty="0"/>
              <a:t>每个 </a:t>
            </a:r>
            <a:r>
              <a:rPr lang="en-US" altLang="zh-CN" sz="2000" dirty="0"/>
              <a:t>Pm </a:t>
            </a:r>
            <a:r>
              <a:rPr lang="zh-CN" altLang="en-US" sz="2000" dirty="0"/>
              <a:t>包含了如下的信息：</a:t>
            </a:r>
          </a:p>
          <a:p>
            <a:pPr lvl="2" eaLnBrk="0" fontAlgn="ctr" hangingPunct="0">
              <a:lnSpc>
                <a:spcPct val="150000"/>
              </a:lnSpc>
              <a:spcBef>
                <a:spcPct val="0"/>
              </a:spcBef>
              <a:spcAft>
                <a:spcPct val="0"/>
              </a:spcAft>
            </a:pPr>
            <a:r>
              <a:rPr lang="en-US" altLang="zh-CN" sz="2000" dirty="0" smtClean="0">
                <a:solidFill>
                  <a:srgbClr val="2F2F2F"/>
                </a:solidFill>
                <a:latin typeface="Arial" panose="020B0604020202020204" pitchFamily="34" charset="0"/>
                <a:ea typeface="-apple-system"/>
              </a:rPr>
              <a:t>pre-prepare </a:t>
            </a:r>
            <a:r>
              <a:rPr lang="zh-CN" altLang="en-US" sz="2000" dirty="0" smtClean="0">
                <a:solidFill>
                  <a:srgbClr val="2F2F2F"/>
                </a:solidFill>
                <a:latin typeface="Arial" panose="020B0604020202020204" pitchFamily="34" charset="0"/>
                <a:ea typeface="-apple-system"/>
              </a:rPr>
              <a:t>消息；</a:t>
            </a:r>
            <a:endParaRPr lang="zh-CN" altLang="en-US" sz="2000" dirty="0">
              <a:solidFill>
                <a:srgbClr val="2F2F2F"/>
              </a:solidFill>
              <a:latin typeface="Arial" panose="020B0604020202020204" pitchFamily="34" charset="0"/>
              <a:ea typeface="-apple-system"/>
            </a:endParaRPr>
          </a:p>
          <a:p>
            <a:pPr lvl="2" eaLnBrk="0" fontAlgn="ctr" hangingPunct="0">
              <a:lnSpc>
                <a:spcPct val="150000"/>
              </a:lnSpc>
              <a:spcBef>
                <a:spcPct val="0"/>
              </a:spcBef>
              <a:spcAft>
                <a:spcPct val="0"/>
              </a:spcAft>
            </a:pPr>
            <a:r>
              <a:rPr lang="en-US" altLang="zh-CN" sz="2000" dirty="0">
                <a:solidFill>
                  <a:srgbClr val="2F2F2F"/>
                </a:solidFill>
                <a:latin typeface="Arial" panose="020B0604020202020204" pitchFamily="34" charset="0"/>
                <a:ea typeface="-apple-system"/>
              </a:rPr>
              <a:t>2f </a:t>
            </a:r>
            <a:r>
              <a:rPr lang="zh-CN" altLang="en-US" sz="2000" dirty="0">
                <a:solidFill>
                  <a:srgbClr val="2F2F2F"/>
                </a:solidFill>
                <a:latin typeface="Arial" panose="020B0604020202020204" pitchFamily="34" charset="0"/>
                <a:ea typeface="-apple-system"/>
              </a:rPr>
              <a:t>个由其他副节点签名的跟 </a:t>
            </a:r>
            <a:r>
              <a:rPr lang="en-US" altLang="zh-CN" sz="2000" dirty="0">
                <a:solidFill>
                  <a:srgbClr val="2F2F2F"/>
                </a:solidFill>
                <a:latin typeface="Arial" panose="020B0604020202020204" pitchFamily="34" charset="0"/>
                <a:ea typeface="-apple-system"/>
              </a:rPr>
              <a:t>pre-prepare </a:t>
            </a:r>
            <a:r>
              <a:rPr lang="zh-CN" altLang="en-US" sz="2000" dirty="0">
                <a:solidFill>
                  <a:srgbClr val="2F2F2F"/>
                </a:solidFill>
                <a:latin typeface="Arial" panose="020B0604020202020204" pitchFamily="34" charset="0"/>
                <a:ea typeface="-apple-system"/>
              </a:rPr>
              <a:t>消息匹配的、有效的 </a:t>
            </a:r>
            <a:r>
              <a:rPr lang="en-US" altLang="zh-CN" sz="2000" dirty="0">
                <a:solidFill>
                  <a:srgbClr val="2F2F2F"/>
                </a:solidFill>
                <a:latin typeface="Arial" panose="020B0604020202020204" pitchFamily="34" charset="0"/>
                <a:ea typeface="-apple-system"/>
              </a:rPr>
              <a:t>prepare </a:t>
            </a:r>
            <a:r>
              <a:rPr lang="zh-CN" altLang="en-US" sz="2000" dirty="0" smtClean="0">
                <a:solidFill>
                  <a:srgbClr val="2F2F2F"/>
                </a:solidFill>
                <a:latin typeface="Arial" panose="020B0604020202020204" pitchFamily="34" charset="0"/>
                <a:ea typeface="-apple-system"/>
              </a:rPr>
              <a:t>消息</a:t>
            </a:r>
            <a:endParaRPr lang="en-US" altLang="zh-CN" sz="2000" dirty="0" smtClean="0">
              <a:solidFill>
                <a:srgbClr val="2F2F2F"/>
              </a:solidFill>
              <a:latin typeface="Arial" panose="020B0604020202020204" pitchFamily="34" charset="0"/>
              <a:ea typeface="-apple-system"/>
            </a:endParaRPr>
          </a:p>
        </p:txBody>
      </p:sp>
      <p:sp>
        <p:nvSpPr>
          <p:cNvPr id="4" name="文本框 3"/>
          <p:cNvSpPr txBox="1"/>
          <p:nvPr/>
        </p:nvSpPr>
        <p:spPr>
          <a:xfrm>
            <a:off x="123871" y="452479"/>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算法视图变更</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86264" y="721108"/>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23871" y="248089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0" name="矩形 9"/>
          <p:cNvSpPr/>
          <p:nvPr/>
        </p:nvSpPr>
        <p:spPr>
          <a:xfrm>
            <a:off x="7834626" y="3755372"/>
            <a:ext cx="4682956" cy="1338828"/>
          </a:xfrm>
          <a:prstGeom prst="rect">
            <a:avLst/>
          </a:prstGeom>
        </p:spPr>
        <p:txBody>
          <a:bodyPr wrap="square">
            <a:spAutoFit/>
          </a:bodyPr>
          <a:lstStyle/>
          <a:p>
            <a:pPr eaLnBrk="0" fontAlgn="ctr" hangingPunct="0">
              <a:lnSpc>
                <a:spcPct val="150000"/>
              </a:lnSpc>
              <a:spcBef>
                <a:spcPct val="0"/>
              </a:spcBef>
              <a:spcAft>
                <a:spcPct val="0"/>
              </a:spcAft>
            </a:pPr>
            <a:r>
              <a:rPr lang="zh-CN" altLang="en-US" dirty="0">
                <a:solidFill>
                  <a:srgbClr val="2F2F2F"/>
                </a:solidFill>
                <a:latin typeface="Arial" panose="020B0604020202020204" pitchFamily="34" charset="0"/>
                <a:ea typeface="-apple-system"/>
              </a:rPr>
              <a:t>记录到本地日志文件中</a:t>
            </a:r>
            <a:endParaRPr lang="en-US" altLang="zh-CN" dirty="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zh-CN" altLang="en-US" dirty="0">
                <a:solidFill>
                  <a:srgbClr val="2F2F2F"/>
                </a:solidFill>
                <a:latin typeface="Arial" panose="020B0604020202020204" pitchFamily="34" charset="0"/>
                <a:ea typeface="-apple-system"/>
              </a:rPr>
              <a:t>同时广播给其他节点</a:t>
            </a:r>
            <a:endParaRPr lang="en-US" altLang="zh-CN" dirty="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zh-CN" altLang="en-US" dirty="0">
                <a:solidFill>
                  <a:srgbClr val="2F2F2F"/>
                </a:solidFill>
                <a:latin typeface="Arial" panose="020B0604020202020204" pitchFamily="34" charset="0"/>
                <a:ea typeface="-apple-system"/>
              </a:rPr>
              <a:t>要求替换掉主</a:t>
            </a:r>
            <a:r>
              <a:rPr lang="zh-CN" altLang="en-US" dirty="0" smtClean="0">
                <a:solidFill>
                  <a:srgbClr val="2F2F2F"/>
                </a:solidFill>
                <a:latin typeface="Arial" panose="020B0604020202020204" pitchFamily="34" charset="0"/>
                <a:ea typeface="-apple-system"/>
              </a:rPr>
              <a:t>节点，变更</a:t>
            </a:r>
            <a:r>
              <a:rPr lang="zh-CN" altLang="en-US" dirty="0">
                <a:solidFill>
                  <a:srgbClr val="2F2F2F"/>
                </a:solidFill>
                <a:latin typeface="Arial" panose="020B0604020202020204" pitchFamily="34" charset="0"/>
                <a:ea typeface="-apple-system"/>
              </a:rPr>
              <a:t>到下一个视图 </a:t>
            </a:r>
            <a:r>
              <a:rPr lang="en-US" altLang="zh-CN" dirty="0" smtClean="0">
                <a:solidFill>
                  <a:srgbClr val="2F2F2F"/>
                </a:solidFill>
                <a:latin typeface="Arial" panose="020B0604020202020204" pitchFamily="34" charset="0"/>
                <a:ea typeface="-apple-system"/>
              </a:rPr>
              <a:t>v+1</a:t>
            </a:r>
            <a:endParaRPr lang="en-US" altLang="zh-CN" dirty="0">
              <a:solidFill>
                <a:srgbClr val="2F2F2F"/>
              </a:solidFill>
              <a:latin typeface="Arial" panose="020B0604020202020204" pitchFamily="34" charset="0"/>
              <a:ea typeface="-apple-system"/>
            </a:endParaRPr>
          </a:p>
        </p:txBody>
      </p:sp>
      <p:sp>
        <p:nvSpPr>
          <p:cNvPr id="12" name="矩形 11"/>
          <p:cNvSpPr/>
          <p:nvPr/>
        </p:nvSpPr>
        <p:spPr>
          <a:xfrm>
            <a:off x="7509044" y="5261557"/>
            <a:ext cx="4412792" cy="1338828"/>
          </a:xfrm>
          <a:prstGeom prst="rect">
            <a:avLst/>
          </a:prstGeom>
        </p:spPr>
        <p:txBody>
          <a:bodyPr wrap="square">
            <a:spAutoFit/>
          </a:bodyPr>
          <a:lstStyle/>
          <a:p>
            <a:pPr eaLnBrk="0" fontAlgn="ctr" hangingPunct="0">
              <a:lnSpc>
                <a:spcPct val="150000"/>
              </a:lnSpc>
              <a:spcBef>
                <a:spcPct val="0"/>
              </a:spcBef>
              <a:spcAft>
                <a:spcPct val="0"/>
              </a:spcAft>
            </a:pPr>
            <a:r>
              <a:rPr lang="zh-CN" altLang="en-US" dirty="0">
                <a:solidFill>
                  <a:srgbClr val="FF0000"/>
                </a:solidFill>
                <a:latin typeface="Arial" panose="020B0604020202020204" pitchFamily="34" charset="0"/>
                <a:ea typeface="-apple-system"/>
              </a:rPr>
              <a:t>注意，在视图变更期间，除了 </a:t>
            </a:r>
            <a:r>
              <a:rPr lang="en-US" altLang="zh-CN" dirty="0">
                <a:solidFill>
                  <a:srgbClr val="FF0000"/>
                </a:solidFill>
                <a:latin typeface="Arial" panose="020B0604020202020204" pitchFamily="34" charset="0"/>
                <a:ea typeface="-apple-system"/>
              </a:rPr>
              <a:t>checkpoint</a:t>
            </a:r>
            <a:r>
              <a:rPr lang="zh-CN" altLang="en-US" dirty="0">
                <a:solidFill>
                  <a:srgbClr val="FF0000"/>
                </a:solidFill>
                <a:latin typeface="Arial" panose="020B0604020202020204" pitchFamily="34" charset="0"/>
                <a:ea typeface="-apple-system"/>
              </a:rPr>
              <a:t>、</a:t>
            </a:r>
            <a:r>
              <a:rPr lang="en-US" altLang="zh-CN" dirty="0">
                <a:solidFill>
                  <a:srgbClr val="FF0000"/>
                </a:solidFill>
                <a:latin typeface="Arial" panose="020B0604020202020204" pitchFamily="34" charset="0"/>
                <a:ea typeface="-apple-system"/>
              </a:rPr>
              <a:t>view-change </a:t>
            </a:r>
            <a:r>
              <a:rPr lang="zh-CN" altLang="en-US" dirty="0">
                <a:solidFill>
                  <a:srgbClr val="FF0000"/>
                </a:solidFill>
                <a:latin typeface="Arial" panose="020B0604020202020204" pitchFamily="34" charset="0"/>
                <a:ea typeface="-apple-system"/>
              </a:rPr>
              <a:t>和 </a:t>
            </a:r>
            <a:r>
              <a:rPr lang="en-US" altLang="zh-CN" dirty="0" err="1">
                <a:solidFill>
                  <a:srgbClr val="FF0000"/>
                </a:solidFill>
                <a:latin typeface="Arial" panose="020B0604020202020204" pitchFamily="34" charset="0"/>
                <a:ea typeface="-apple-system"/>
              </a:rPr>
              <a:t>newview</a:t>
            </a:r>
            <a:r>
              <a:rPr lang="en-US" altLang="zh-CN" dirty="0">
                <a:solidFill>
                  <a:srgbClr val="FF0000"/>
                </a:solidFill>
                <a:latin typeface="Arial" panose="020B0604020202020204" pitchFamily="34" charset="0"/>
                <a:ea typeface="-apple-system"/>
              </a:rPr>
              <a:t> </a:t>
            </a:r>
            <a:r>
              <a:rPr lang="zh-CN" altLang="en-US" dirty="0">
                <a:solidFill>
                  <a:srgbClr val="FF0000"/>
                </a:solidFill>
                <a:latin typeface="Arial" panose="020B0604020202020204" pitchFamily="34" charset="0"/>
                <a:ea typeface="-apple-system"/>
              </a:rPr>
              <a:t>消息之外，备份节点 </a:t>
            </a:r>
            <a:r>
              <a:rPr lang="en-US" altLang="zh-CN" dirty="0" err="1">
                <a:solidFill>
                  <a:srgbClr val="FF0000"/>
                </a:solidFill>
                <a:latin typeface="Arial" panose="020B0604020202020204" pitchFamily="34" charset="0"/>
                <a:ea typeface="-apple-system"/>
              </a:rPr>
              <a:t>i</a:t>
            </a:r>
            <a:r>
              <a:rPr lang="en-US" altLang="zh-CN" dirty="0">
                <a:solidFill>
                  <a:srgbClr val="FF0000"/>
                </a:solidFill>
                <a:latin typeface="Arial" panose="020B0604020202020204" pitchFamily="34" charset="0"/>
                <a:ea typeface="-apple-system"/>
              </a:rPr>
              <a:t> </a:t>
            </a:r>
            <a:r>
              <a:rPr lang="zh-CN" altLang="en-US" dirty="0">
                <a:solidFill>
                  <a:srgbClr val="FF0000"/>
                </a:solidFill>
                <a:latin typeface="Arial" panose="020B0604020202020204" pitchFamily="34" charset="0"/>
                <a:ea typeface="-apple-system"/>
              </a:rPr>
              <a:t>是不会接受其他消息的</a:t>
            </a:r>
          </a:p>
        </p:txBody>
      </p:sp>
    </p:spTree>
    <p:extLst>
      <p:ext uri="{BB962C8B-B14F-4D97-AF65-F5344CB8AC3E}">
        <p14:creationId xmlns:p14="http://schemas.microsoft.com/office/powerpoint/2010/main" val="49134560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9173" y="1090440"/>
            <a:ext cx="6254809" cy="2862322"/>
          </a:xfrm>
          <a:prstGeom prst="rect">
            <a:avLst/>
          </a:prstGeom>
          <a:noFill/>
        </p:spPr>
        <p:txBody>
          <a:bodyPr wrap="square" rtlCol="0">
            <a:spAutoFit/>
          </a:bodyPr>
          <a:lstStyle/>
          <a:p>
            <a:pPr eaLnBrk="0" fontAlgn="ctr" hangingPunct="0">
              <a:lnSpc>
                <a:spcPct val="150000"/>
              </a:lnSpc>
              <a:spcBef>
                <a:spcPct val="0"/>
              </a:spcBef>
              <a:spcAft>
                <a:spcPct val="0"/>
              </a:spcAft>
            </a:pPr>
            <a:r>
              <a:rPr lang="zh-CN" altLang="en-US" sz="2400" dirty="0">
                <a:solidFill>
                  <a:srgbClr val="2F2F2F"/>
                </a:solidFill>
                <a:latin typeface="Arial" panose="020B0604020202020204" pitchFamily="34" charset="0"/>
                <a:ea typeface="-apple-system"/>
              </a:rPr>
              <a:t>各个节点会收集视图变更</a:t>
            </a:r>
            <a:r>
              <a:rPr lang="zh-CN" altLang="en-US" sz="2400" dirty="0" smtClean="0">
                <a:solidFill>
                  <a:srgbClr val="2F2F2F"/>
                </a:solidFill>
                <a:latin typeface="Arial" panose="020B0604020202020204" pitchFamily="34" charset="0"/>
                <a:ea typeface="-apple-system"/>
              </a:rPr>
              <a:t>信息</a:t>
            </a:r>
            <a:endParaRPr lang="en-US" altLang="zh-CN" sz="24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endParaRPr lang="en-US" altLang="zh-CN" sz="24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endParaRPr lang="en-US" altLang="zh-CN" sz="24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endParaRPr lang="en-US" altLang="zh-CN" sz="2400" dirty="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并</a:t>
            </a:r>
            <a:r>
              <a:rPr lang="zh-CN" altLang="en-US" sz="2400" dirty="0">
                <a:solidFill>
                  <a:srgbClr val="2F2F2F"/>
                </a:solidFill>
                <a:latin typeface="Arial" panose="020B0604020202020204" pitchFamily="34" charset="0"/>
                <a:ea typeface="-apple-system"/>
              </a:rPr>
              <a:t>发送确认给 </a:t>
            </a:r>
            <a:r>
              <a:rPr lang="en-US" altLang="zh-CN" sz="2400" dirty="0">
                <a:solidFill>
                  <a:srgbClr val="2F2F2F"/>
                </a:solidFill>
                <a:latin typeface="Arial" panose="020B0604020202020204" pitchFamily="34" charset="0"/>
                <a:ea typeface="-apple-system"/>
              </a:rPr>
              <a:t>view v+1 </a:t>
            </a:r>
            <a:r>
              <a:rPr lang="zh-CN" altLang="en-US" sz="2400" dirty="0">
                <a:solidFill>
                  <a:srgbClr val="2F2F2F"/>
                </a:solidFill>
                <a:latin typeface="Arial" panose="020B0604020202020204" pitchFamily="34" charset="0"/>
                <a:ea typeface="-apple-system"/>
              </a:rPr>
              <a:t>中的主节点</a:t>
            </a:r>
            <a:r>
              <a:rPr lang="zh-CN" altLang="en-US" sz="2400" dirty="0" smtClean="0">
                <a:solidFill>
                  <a:srgbClr val="2F2F2F"/>
                </a:solidFill>
                <a:latin typeface="Arial" panose="020B0604020202020204" pitchFamily="34" charset="0"/>
                <a:ea typeface="-apple-system"/>
              </a:rPr>
              <a:t>。</a:t>
            </a:r>
            <a:endParaRPr lang="en-US" altLang="zh-CN" sz="2400" dirty="0" smtClean="0">
              <a:solidFill>
                <a:srgbClr val="2F2F2F"/>
              </a:solidFill>
              <a:latin typeface="Arial" panose="020B0604020202020204" pitchFamily="34" charset="0"/>
              <a:ea typeface="-apple-system"/>
            </a:endParaRPr>
          </a:p>
        </p:txBody>
      </p:sp>
      <p:sp>
        <p:nvSpPr>
          <p:cNvPr id="4" name="文本框 3"/>
          <p:cNvSpPr txBox="1"/>
          <p:nvPr/>
        </p:nvSpPr>
        <p:spPr>
          <a:xfrm>
            <a:off x="123871" y="452479"/>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算法视图变更</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86264" y="721108"/>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23871" y="248089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9" name="Picture 4" descr="https://images.gitbook.cn/bdaf6870-02e0-11e9-8784-09dff86c3cf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0564" y="344926"/>
            <a:ext cx="4268038" cy="3186544"/>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3267331" y="4136079"/>
            <a:ext cx="2544479" cy="646331"/>
          </a:xfrm>
          <a:prstGeom prst="rect">
            <a:avLst/>
          </a:prstGeom>
        </p:spPr>
        <p:txBody>
          <a:bodyPr wrap="none">
            <a:spAutoFit/>
          </a:bodyPr>
          <a:lstStyle/>
          <a:p>
            <a:r>
              <a:rPr lang="en-US" altLang="zh-CN" dirty="0" smtClean="0">
                <a:solidFill>
                  <a:srgbClr val="4D4D4D"/>
                </a:solidFill>
                <a:latin typeface="Microsoft YaHei" panose="020B0503020204020204" pitchFamily="34" charset="-122"/>
                <a:ea typeface="Microsoft YaHei" panose="020B0503020204020204" pitchFamily="34" charset="-122"/>
              </a:rPr>
              <a:t>VIEW-CHANGE-ACK2</a:t>
            </a:r>
          </a:p>
          <a:p>
            <a:endParaRPr lang="zh-CN" altLang="en-US" dirty="0"/>
          </a:p>
        </p:txBody>
      </p:sp>
      <p:sp>
        <p:nvSpPr>
          <p:cNvPr id="7" name="矩形 6"/>
          <p:cNvSpPr/>
          <p:nvPr/>
        </p:nvSpPr>
        <p:spPr>
          <a:xfrm>
            <a:off x="92365" y="5209896"/>
            <a:ext cx="6930102" cy="646331"/>
          </a:xfrm>
          <a:prstGeom prst="rect">
            <a:avLst/>
          </a:prstGeom>
        </p:spPr>
        <p:txBody>
          <a:bodyPr wrap="none">
            <a:spAutoFit/>
          </a:bodyPr>
          <a:lstStyle/>
          <a:p>
            <a:pPr eaLnBrk="0" fontAlgn="ctr" hangingPunct="0">
              <a:lnSpc>
                <a:spcPct val="150000"/>
              </a:lnSpc>
              <a:spcBef>
                <a:spcPct val="0"/>
              </a:spcBef>
              <a:spcAft>
                <a:spcPct val="0"/>
              </a:spcAft>
            </a:pPr>
            <a:r>
              <a:rPr lang="en-US" altLang="zh-CN" sz="2400" dirty="0">
                <a:solidFill>
                  <a:srgbClr val="FF0000"/>
                </a:solidFill>
                <a:latin typeface="Arial" panose="020B0604020202020204" pitchFamily="34" charset="0"/>
                <a:ea typeface="-apple-system"/>
              </a:rPr>
              <a:t>v+1 </a:t>
            </a:r>
            <a:r>
              <a:rPr lang="zh-CN" altLang="en-US" sz="2400" dirty="0">
                <a:solidFill>
                  <a:srgbClr val="FF0000"/>
                </a:solidFill>
                <a:latin typeface="Arial" panose="020B0604020202020204" pitchFamily="34" charset="0"/>
                <a:ea typeface="-apple-system"/>
              </a:rPr>
              <a:t>中的主</a:t>
            </a:r>
            <a:r>
              <a:rPr lang="zh-CN" altLang="en-US" sz="2400" dirty="0" smtClean="0">
                <a:solidFill>
                  <a:srgbClr val="FF0000"/>
                </a:solidFill>
                <a:latin typeface="Arial" panose="020B0604020202020204" pitchFamily="34" charset="0"/>
                <a:ea typeface="-apple-system"/>
              </a:rPr>
              <a:t>节点可能是轮换产生，也可能选举产生</a:t>
            </a:r>
            <a:endParaRPr lang="zh-CN" altLang="en-US" sz="2400" dirty="0">
              <a:solidFill>
                <a:srgbClr val="FF0000"/>
              </a:solidFill>
              <a:latin typeface="Arial" panose="020B0604020202020204" pitchFamily="34" charset="0"/>
              <a:ea typeface="-apple-system"/>
            </a:endParaRPr>
          </a:p>
        </p:txBody>
      </p:sp>
      <p:sp>
        <p:nvSpPr>
          <p:cNvPr id="8" name="矩形 7"/>
          <p:cNvSpPr/>
          <p:nvPr/>
        </p:nvSpPr>
        <p:spPr>
          <a:xfrm>
            <a:off x="3209215" y="1759855"/>
            <a:ext cx="3441711" cy="2169825"/>
          </a:xfrm>
          <a:prstGeom prst="rect">
            <a:avLst/>
          </a:prstGeom>
        </p:spPr>
        <p:txBody>
          <a:bodyPr wrap="none">
            <a:spAutoFit/>
          </a:bodyPr>
          <a:lstStyle/>
          <a:p>
            <a:pPr eaLnBrk="0" fontAlgn="ctr" hangingPunct="0">
              <a:lnSpc>
                <a:spcPct val="150000"/>
              </a:lnSpc>
              <a:spcBef>
                <a:spcPct val="0"/>
              </a:spcBef>
              <a:spcAft>
                <a:spcPct val="0"/>
              </a:spcAft>
            </a:pPr>
            <a:r>
              <a:rPr lang="en-US" altLang="zh-CN" dirty="0" smtClean="0">
                <a:solidFill>
                  <a:srgbClr val="2F2F2F"/>
                </a:solidFill>
                <a:latin typeface="Arial" panose="020B0604020202020204" pitchFamily="34" charset="0"/>
                <a:ea typeface="-apple-system"/>
              </a:rPr>
              <a:t>⟨</a:t>
            </a:r>
            <a:r>
              <a:rPr lang="en-US" altLang="zh-CN" dirty="0">
                <a:solidFill>
                  <a:srgbClr val="2F2F2F"/>
                </a:solidFill>
                <a:latin typeface="Arial" panose="020B0604020202020204" pitchFamily="34" charset="0"/>
                <a:ea typeface="-apple-system"/>
              </a:rPr>
              <a:t>VIEW-CHANGE,v+1,n,C</a:t>
            </a:r>
            <a:r>
              <a:rPr lang="el-GR" altLang="zh-CN" dirty="0">
                <a:solidFill>
                  <a:srgbClr val="2F2F2F"/>
                </a:solidFill>
                <a:latin typeface="Arial" panose="020B0604020202020204" pitchFamily="34" charset="0"/>
                <a:ea typeface="-apple-system"/>
              </a:rPr>
              <a:t>,</a:t>
            </a:r>
            <a:r>
              <a:rPr lang="en-US" altLang="zh-CN" dirty="0" smtClean="0">
                <a:solidFill>
                  <a:srgbClr val="2F2F2F"/>
                </a:solidFill>
                <a:latin typeface="Arial" panose="020B0604020202020204" pitchFamily="34" charset="0"/>
                <a:ea typeface="-apple-system"/>
              </a:rPr>
              <a:t>P,1⟩</a:t>
            </a:r>
            <a:r>
              <a:rPr lang="el-GR" altLang="zh-CN" dirty="0">
                <a:solidFill>
                  <a:srgbClr val="2F2F2F"/>
                </a:solidFill>
                <a:latin typeface="Arial" panose="020B0604020202020204" pitchFamily="34" charset="0"/>
                <a:ea typeface="-apple-system"/>
              </a:rPr>
              <a:t>σ</a:t>
            </a:r>
            <a:r>
              <a:rPr lang="en-US" altLang="zh-CN" dirty="0" err="1">
                <a:solidFill>
                  <a:srgbClr val="2F2F2F"/>
                </a:solidFill>
                <a:latin typeface="Arial" panose="020B0604020202020204" pitchFamily="34" charset="0"/>
                <a:ea typeface="-apple-system"/>
              </a:rPr>
              <a:t>i</a:t>
            </a:r>
            <a:endParaRPr lang="en-US" altLang="zh-CN" dirty="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en-US" altLang="zh-CN" dirty="0">
                <a:solidFill>
                  <a:srgbClr val="2F2F2F"/>
                </a:solidFill>
                <a:latin typeface="Arial" panose="020B0604020202020204" pitchFamily="34" charset="0"/>
                <a:ea typeface="-apple-system"/>
              </a:rPr>
              <a:t>⟨VIEW-CHANGE,v+1,n,C</a:t>
            </a:r>
            <a:r>
              <a:rPr lang="el-GR" altLang="zh-CN" dirty="0">
                <a:solidFill>
                  <a:srgbClr val="2F2F2F"/>
                </a:solidFill>
                <a:latin typeface="Arial" panose="020B0604020202020204" pitchFamily="34" charset="0"/>
                <a:ea typeface="-apple-system"/>
              </a:rPr>
              <a:t>,</a:t>
            </a:r>
            <a:r>
              <a:rPr lang="en-US" altLang="zh-CN" dirty="0" smtClean="0">
                <a:solidFill>
                  <a:srgbClr val="2F2F2F"/>
                </a:solidFill>
                <a:latin typeface="Arial" panose="020B0604020202020204" pitchFamily="34" charset="0"/>
                <a:ea typeface="-apple-system"/>
              </a:rPr>
              <a:t>P,2⟩</a:t>
            </a:r>
            <a:r>
              <a:rPr lang="el-GR" altLang="zh-CN" dirty="0">
                <a:solidFill>
                  <a:srgbClr val="2F2F2F"/>
                </a:solidFill>
                <a:latin typeface="Arial" panose="020B0604020202020204" pitchFamily="34" charset="0"/>
                <a:ea typeface="-apple-system"/>
              </a:rPr>
              <a:t>σ</a:t>
            </a:r>
            <a:r>
              <a:rPr lang="en-US" altLang="zh-CN" dirty="0" err="1">
                <a:solidFill>
                  <a:srgbClr val="2F2F2F"/>
                </a:solidFill>
                <a:latin typeface="Arial" panose="020B0604020202020204" pitchFamily="34" charset="0"/>
                <a:ea typeface="-apple-system"/>
              </a:rPr>
              <a:t>i</a:t>
            </a:r>
            <a:endParaRPr lang="en-US" altLang="zh-CN" dirty="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en-US" altLang="zh-CN" dirty="0">
                <a:solidFill>
                  <a:srgbClr val="2F2F2F"/>
                </a:solidFill>
                <a:latin typeface="Arial" panose="020B0604020202020204" pitchFamily="34" charset="0"/>
                <a:ea typeface="-apple-system"/>
              </a:rPr>
              <a:t>⟨VIEW-CHANGE,v+1,n,C</a:t>
            </a:r>
            <a:r>
              <a:rPr lang="el-GR" altLang="zh-CN" dirty="0">
                <a:solidFill>
                  <a:srgbClr val="2F2F2F"/>
                </a:solidFill>
                <a:latin typeface="Arial" panose="020B0604020202020204" pitchFamily="34" charset="0"/>
                <a:ea typeface="-apple-system"/>
              </a:rPr>
              <a:t>,</a:t>
            </a:r>
            <a:r>
              <a:rPr lang="en-US" altLang="zh-CN" dirty="0" smtClean="0">
                <a:solidFill>
                  <a:srgbClr val="2F2F2F"/>
                </a:solidFill>
                <a:latin typeface="Arial" panose="020B0604020202020204" pitchFamily="34" charset="0"/>
                <a:ea typeface="-apple-system"/>
              </a:rPr>
              <a:t>P,3⟩</a:t>
            </a:r>
            <a:r>
              <a:rPr lang="el-GR" altLang="zh-CN" dirty="0">
                <a:solidFill>
                  <a:srgbClr val="2F2F2F"/>
                </a:solidFill>
                <a:latin typeface="Arial" panose="020B0604020202020204" pitchFamily="34" charset="0"/>
                <a:ea typeface="-apple-system"/>
              </a:rPr>
              <a:t>σ</a:t>
            </a:r>
            <a:r>
              <a:rPr lang="en-US" altLang="zh-CN" dirty="0" err="1">
                <a:solidFill>
                  <a:srgbClr val="2F2F2F"/>
                </a:solidFill>
                <a:latin typeface="Arial" panose="020B0604020202020204" pitchFamily="34" charset="0"/>
                <a:ea typeface="-apple-system"/>
              </a:rPr>
              <a:t>i</a:t>
            </a:r>
            <a:endParaRPr lang="en-US" altLang="zh-CN" dirty="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endParaRPr lang="en-US" altLang="zh-CN"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endParaRPr lang="en-US" altLang="zh-CN" dirty="0">
              <a:solidFill>
                <a:srgbClr val="2F2F2F"/>
              </a:solidFill>
              <a:latin typeface="Arial" panose="020B0604020202020204" pitchFamily="34" charset="0"/>
              <a:ea typeface="-apple-system"/>
            </a:endParaRPr>
          </a:p>
        </p:txBody>
      </p:sp>
      <p:sp>
        <p:nvSpPr>
          <p:cNvPr id="13" name="矩形 12"/>
          <p:cNvSpPr/>
          <p:nvPr/>
        </p:nvSpPr>
        <p:spPr>
          <a:xfrm>
            <a:off x="3267332" y="4067503"/>
            <a:ext cx="184731" cy="646331"/>
          </a:xfrm>
          <a:prstGeom prst="rect">
            <a:avLst/>
          </a:prstGeom>
        </p:spPr>
        <p:txBody>
          <a:bodyPr wrap="none">
            <a:spAutoFit/>
          </a:bodyPr>
          <a:lstStyle/>
          <a:p>
            <a:endParaRPr lang="en-US" altLang="zh-CN" dirty="0" smtClean="0">
              <a:solidFill>
                <a:srgbClr val="4D4D4D"/>
              </a:solidFill>
              <a:latin typeface="Microsoft YaHei" panose="020B0503020204020204" pitchFamily="34" charset="-122"/>
              <a:ea typeface="Microsoft YaHei" panose="020B0503020204020204" pitchFamily="34" charset="-122"/>
            </a:endParaRPr>
          </a:p>
          <a:p>
            <a:endParaRPr lang="zh-CN" altLang="en-US" dirty="0"/>
          </a:p>
        </p:txBody>
      </p:sp>
      <p:sp>
        <p:nvSpPr>
          <p:cNvPr id="14" name="矩形 13"/>
          <p:cNvSpPr/>
          <p:nvPr/>
        </p:nvSpPr>
        <p:spPr>
          <a:xfrm>
            <a:off x="3267331" y="4482327"/>
            <a:ext cx="2544479" cy="369332"/>
          </a:xfrm>
          <a:prstGeom prst="rect">
            <a:avLst/>
          </a:prstGeom>
        </p:spPr>
        <p:txBody>
          <a:bodyPr wrap="none">
            <a:spAutoFit/>
          </a:bodyPr>
          <a:lstStyle/>
          <a:p>
            <a:r>
              <a:rPr lang="en-US" altLang="zh-CN" dirty="0" smtClean="0">
                <a:solidFill>
                  <a:srgbClr val="4D4D4D"/>
                </a:solidFill>
                <a:latin typeface="Microsoft YaHei" panose="020B0503020204020204" pitchFamily="34" charset="-122"/>
                <a:ea typeface="Microsoft YaHei" panose="020B0503020204020204" pitchFamily="34" charset="-122"/>
              </a:rPr>
              <a:t>VIEW-CHANGE-ACK3</a:t>
            </a:r>
            <a:endParaRPr lang="zh-CN" altLang="en-US" dirty="0"/>
          </a:p>
        </p:txBody>
      </p:sp>
    </p:spTree>
    <p:extLst>
      <p:ext uri="{BB962C8B-B14F-4D97-AF65-F5344CB8AC3E}">
        <p14:creationId xmlns:p14="http://schemas.microsoft.com/office/powerpoint/2010/main" val="37391023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9173" y="1090440"/>
            <a:ext cx="7931209" cy="4893647"/>
          </a:xfrm>
          <a:prstGeom prst="rect">
            <a:avLst/>
          </a:prstGeom>
          <a:noFill/>
        </p:spPr>
        <p:txBody>
          <a:bodyPr wrap="square" rtlCol="0">
            <a:spAutoFit/>
          </a:bodyPr>
          <a:lstStyle/>
          <a:p>
            <a:pPr eaLnBrk="0" fontAlgn="ctr" hangingPunct="0">
              <a:lnSpc>
                <a:spcPct val="150000"/>
              </a:lnSpc>
              <a:spcBef>
                <a:spcPct val="0"/>
              </a:spcBef>
              <a:spcAft>
                <a:spcPct val="0"/>
              </a:spcAft>
            </a:pPr>
            <a:r>
              <a:rPr lang="zh-CN" altLang="en-US" sz="2000" dirty="0" smtClean="0">
                <a:solidFill>
                  <a:srgbClr val="2F2F2F"/>
                </a:solidFill>
                <a:latin typeface="Arial" panose="020B0604020202020204" pitchFamily="34" charset="0"/>
                <a:ea typeface="-apple-system"/>
              </a:rPr>
              <a:t>新</a:t>
            </a:r>
            <a:r>
              <a:rPr lang="zh-CN" altLang="en-US" sz="2000" dirty="0">
                <a:solidFill>
                  <a:srgbClr val="2F2F2F"/>
                </a:solidFill>
                <a:latin typeface="Arial" panose="020B0604020202020204" pitchFamily="34" charset="0"/>
                <a:ea typeface="-apple-system"/>
              </a:rPr>
              <a:t>的主节点接收到 </a:t>
            </a:r>
            <a:r>
              <a:rPr lang="en-US" altLang="zh-CN" sz="2000" dirty="0">
                <a:solidFill>
                  <a:srgbClr val="2F2F2F"/>
                </a:solidFill>
                <a:latin typeface="Arial" panose="020B0604020202020204" pitchFamily="34" charset="0"/>
                <a:ea typeface="-apple-system"/>
              </a:rPr>
              <a:t>2f </a:t>
            </a:r>
            <a:r>
              <a:rPr lang="zh-CN" altLang="en-US" sz="2000" dirty="0" smtClean="0">
                <a:solidFill>
                  <a:srgbClr val="2F2F2F"/>
                </a:solidFill>
                <a:latin typeface="Arial" panose="020B0604020202020204" pitchFamily="34" charset="0"/>
                <a:ea typeface="-apple-system"/>
              </a:rPr>
              <a:t>个有效</a:t>
            </a:r>
            <a:r>
              <a:rPr lang="zh-CN" altLang="en-US" sz="2000" dirty="0">
                <a:solidFill>
                  <a:srgbClr val="2F2F2F"/>
                </a:solidFill>
                <a:latin typeface="Arial" panose="020B0604020202020204" pitchFamily="34" charset="0"/>
                <a:ea typeface="-apple-system"/>
              </a:rPr>
              <a:t>的 </a:t>
            </a:r>
            <a:r>
              <a:rPr lang="en-US" altLang="zh-CN" sz="2000" dirty="0">
                <a:solidFill>
                  <a:srgbClr val="2F2F2F"/>
                </a:solidFill>
                <a:latin typeface="Arial" panose="020B0604020202020204" pitchFamily="34" charset="0"/>
                <a:ea typeface="-apple-system"/>
              </a:rPr>
              <a:t>VIEW-CHANGE-ACK</a:t>
            </a:r>
            <a:r>
              <a:rPr lang="zh-CN" altLang="en-US" sz="2000" dirty="0" smtClean="0">
                <a:solidFill>
                  <a:srgbClr val="2F2F2F"/>
                </a:solidFill>
                <a:latin typeface="Arial" panose="020B0604020202020204" pitchFamily="34" charset="0"/>
                <a:ea typeface="-apple-system"/>
              </a:rPr>
              <a:t>消息</a:t>
            </a:r>
            <a:r>
              <a:rPr lang="zh-CN" altLang="en-US" sz="2000" dirty="0" smtClean="0">
                <a:solidFill>
                  <a:srgbClr val="2F2F2F"/>
                </a:solidFill>
                <a:latin typeface="Arial" panose="020B0604020202020204" pitchFamily="34" charset="0"/>
                <a:ea typeface="-apple-system"/>
              </a:rPr>
              <a:t>之后，发送自己签名</a:t>
            </a:r>
            <a:r>
              <a:rPr lang="en-US" altLang="zh-CN" sz="2000" dirty="0" err="1" smtClean="0">
                <a:solidFill>
                  <a:srgbClr val="2F2F2F"/>
                </a:solidFill>
                <a:latin typeface="Arial" panose="020B0604020202020204" pitchFamily="34" charset="0"/>
                <a:ea typeface="-apple-system"/>
              </a:rPr>
              <a:t>σp</a:t>
            </a:r>
            <a:r>
              <a:rPr lang="en-US" altLang="zh-CN" sz="2000" dirty="0">
                <a:solidFill>
                  <a:srgbClr val="2F2F2F"/>
                </a:solidFill>
                <a:latin typeface="Arial" panose="020B0604020202020204" pitchFamily="34" charset="0"/>
                <a:ea typeface="-apple-system"/>
              </a:rPr>
              <a:t>' </a:t>
            </a:r>
            <a:r>
              <a:rPr lang="zh-CN" altLang="en-US" sz="2000" dirty="0">
                <a:solidFill>
                  <a:srgbClr val="2F2F2F"/>
                </a:solidFill>
                <a:latin typeface="Arial" panose="020B0604020202020204" pitchFamily="34" charset="0"/>
                <a:ea typeface="-apple-system"/>
              </a:rPr>
              <a:t>的 </a:t>
            </a:r>
            <a:r>
              <a:rPr lang="en-US" altLang="zh-CN" sz="2000" dirty="0">
                <a:solidFill>
                  <a:srgbClr val="2F2F2F"/>
                </a:solidFill>
                <a:latin typeface="Arial" panose="020B0604020202020204" pitchFamily="34" charset="0"/>
                <a:ea typeface="-apple-system"/>
              </a:rPr>
              <a:t>new-view </a:t>
            </a:r>
            <a:r>
              <a:rPr lang="zh-CN" altLang="en-US" sz="2000" dirty="0" smtClean="0">
                <a:solidFill>
                  <a:srgbClr val="2F2F2F"/>
                </a:solidFill>
                <a:latin typeface="Arial" panose="020B0604020202020204" pitchFamily="34" charset="0"/>
                <a:ea typeface="-apple-system"/>
              </a:rPr>
              <a:t>消息</a:t>
            </a:r>
            <a:endParaRPr lang="en-US" altLang="zh-CN" sz="20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en-US" altLang="zh-CN" sz="2400" dirty="0">
                <a:solidFill>
                  <a:srgbClr val="2F2F2F"/>
                </a:solidFill>
                <a:latin typeface="Arial" panose="020B0604020202020204" pitchFamily="34" charset="0"/>
                <a:ea typeface="-apple-system"/>
              </a:rPr>
              <a:t>&lt;NEW-VIEW, v+1, V, O&gt; </a:t>
            </a:r>
            <a:r>
              <a:rPr lang="en-US" altLang="zh-CN" sz="2400" baseline="-25000" dirty="0" err="1">
                <a:solidFill>
                  <a:srgbClr val="2F2F2F"/>
                </a:solidFill>
                <a:latin typeface="Arial" panose="020B0604020202020204" pitchFamily="34" charset="0"/>
                <a:ea typeface="-apple-system"/>
              </a:rPr>
              <a:t>σp</a:t>
            </a:r>
            <a:r>
              <a:rPr lang="en-US" altLang="zh-CN" sz="2400" baseline="-25000" dirty="0">
                <a:solidFill>
                  <a:srgbClr val="2F2F2F"/>
                </a:solidFill>
                <a:latin typeface="Arial" panose="020B0604020202020204" pitchFamily="34" charset="0"/>
                <a:ea typeface="-apple-system"/>
              </a:rPr>
              <a:t>' </a:t>
            </a:r>
          </a:p>
          <a:p>
            <a:pPr eaLnBrk="0" fontAlgn="ctr" hangingPunct="0">
              <a:lnSpc>
                <a:spcPct val="150000"/>
              </a:lnSpc>
              <a:spcBef>
                <a:spcPct val="0"/>
              </a:spcBef>
              <a:spcAft>
                <a:spcPct val="0"/>
              </a:spcAft>
            </a:pPr>
            <a:r>
              <a:rPr lang="en-US" altLang="zh-CN" sz="2000" dirty="0" smtClean="0">
                <a:solidFill>
                  <a:srgbClr val="2F2F2F"/>
                </a:solidFill>
                <a:latin typeface="Arial" panose="020B0604020202020204" pitchFamily="34" charset="0"/>
                <a:ea typeface="-apple-system"/>
              </a:rPr>
              <a:t>     V</a:t>
            </a:r>
            <a:r>
              <a:rPr lang="zh-CN" altLang="en-US" sz="2000" dirty="0" smtClean="0">
                <a:solidFill>
                  <a:srgbClr val="2F2F2F"/>
                </a:solidFill>
                <a:latin typeface="Arial" panose="020B0604020202020204" pitchFamily="34" charset="0"/>
                <a:ea typeface="-apple-system"/>
              </a:rPr>
              <a:t>是主节点收到的</a:t>
            </a:r>
            <a:r>
              <a:rPr lang="en-US" altLang="zh-CN" sz="2000" dirty="0" smtClean="0">
                <a:solidFill>
                  <a:srgbClr val="2F2F2F"/>
                </a:solidFill>
                <a:latin typeface="Arial" panose="020B0604020202020204" pitchFamily="34" charset="0"/>
                <a:ea typeface="-apple-system"/>
              </a:rPr>
              <a:t>2f+1</a:t>
            </a:r>
            <a:r>
              <a:rPr lang="zh-CN" altLang="en-US" sz="2000" dirty="0" smtClean="0">
                <a:solidFill>
                  <a:srgbClr val="2F2F2F"/>
                </a:solidFill>
                <a:latin typeface="Arial" panose="020B0604020202020204" pitchFamily="34" charset="0"/>
                <a:ea typeface="-apple-system"/>
              </a:rPr>
              <a:t>个有效</a:t>
            </a:r>
            <a:r>
              <a:rPr lang="zh-CN" altLang="en-US" sz="2000" dirty="0" smtClean="0">
                <a:solidFill>
                  <a:srgbClr val="2F2F2F"/>
                </a:solidFill>
                <a:latin typeface="Arial" panose="020B0604020202020204" pitchFamily="34" charset="0"/>
                <a:ea typeface="-apple-system"/>
              </a:rPr>
              <a:t>的</a:t>
            </a:r>
            <a:r>
              <a:rPr lang="en-US" altLang="zh-CN" sz="2000" dirty="0">
                <a:solidFill>
                  <a:srgbClr val="4D4D4D"/>
                </a:solidFill>
                <a:latin typeface="Microsoft YaHei" panose="020B0503020204020204" pitchFamily="34" charset="-122"/>
                <a:ea typeface="Microsoft YaHei" panose="020B0503020204020204" pitchFamily="34" charset="-122"/>
              </a:rPr>
              <a:t>VIEW-CHANGE-ACK</a:t>
            </a:r>
            <a:r>
              <a:rPr lang="zh-CN" altLang="en-US" sz="2000" dirty="0" smtClean="0">
                <a:solidFill>
                  <a:srgbClr val="2F2F2F"/>
                </a:solidFill>
                <a:latin typeface="Arial" panose="020B0604020202020204" pitchFamily="34" charset="0"/>
                <a:ea typeface="-apple-system"/>
              </a:rPr>
              <a:t>消息</a:t>
            </a:r>
            <a:r>
              <a:rPr lang="en-US" altLang="zh-CN" sz="2000" dirty="0" smtClean="0">
                <a:solidFill>
                  <a:srgbClr val="2F2F2F"/>
                </a:solidFill>
                <a:latin typeface="Arial" panose="020B0604020202020204" pitchFamily="34" charset="0"/>
                <a:ea typeface="-apple-system"/>
              </a:rPr>
              <a:t>	</a:t>
            </a:r>
          </a:p>
          <a:p>
            <a:pPr eaLnBrk="0" fontAlgn="ctr" hangingPunct="0">
              <a:lnSpc>
                <a:spcPct val="150000"/>
              </a:lnSpc>
              <a:spcBef>
                <a:spcPct val="0"/>
              </a:spcBef>
              <a:spcAft>
                <a:spcPct val="0"/>
              </a:spcAft>
            </a:pPr>
            <a:r>
              <a:rPr lang="en-US" altLang="zh-CN" sz="2000" dirty="0">
                <a:solidFill>
                  <a:srgbClr val="2F2F2F"/>
                </a:solidFill>
                <a:latin typeface="Arial" panose="020B0604020202020204" pitchFamily="34" charset="0"/>
                <a:ea typeface="-apple-system"/>
              </a:rPr>
              <a:t> </a:t>
            </a:r>
            <a:r>
              <a:rPr lang="en-US" altLang="zh-CN" sz="2000" dirty="0" smtClean="0">
                <a:solidFill>
                  <a:srgbClr val="2F2F2F"/>
                </a:solidFill>
                <a:latin typeface="Arial" panose="020B0604020202020204" pitchFamily="34" charset="0"/>
                <a:ea typeface="-apple-system"/>
              </a:rPr>
              <a:t>    O</a:t>
            </a:r>
            <a:r>
              <a:rPr lang="zh-CN" altLang="en-US" sz="2000" dirty="0">
                <a:solidFill>
                  <a:srgbClr val="2F2F2F"/>
                </a:solidFill>
                <a:latin typeface="Arial" panose="020B0604020202020204" pitchFamily="34" charset="0"/>
                <a:ea typeface="-apple-system"/>
              </a:rPr>
              <a:t>是主节点重新发起的未经完成的</a:t>
            </a:r>
            <a:r>
              <a:rPr lang="en-US" altLang="zh-CN" sz="2000" dirty="0">
                <a:solidFill>
                  <a:srgbClr val="2F2F2F"/>
                </a:solidFill>
                <a:latin typeface="Arial" panose="020B0604020202020204" pitchFamily="34" charset="0"/>
                <a:ea typeface="-apple-system"/>
              </a:rPr>
              <a:t>PRE-PREPARE</a:t>
            </a:r>
            <a:r>
              <a:rPr lang="zh-CN" altLang="en-US" sz="2000" dirty="0">
                <a:solidFill>
                  <a:srgbClr val="2F2F2F"/>
                </a:solidFill>
                <a:latin typeface="Arial" panose="020B0604020202020204" pitchFamily="34" charset="0"/>
                <a:ea typeface="-apple-system"/>
              </a:rPr>
              <a:t>消息</a:t>
            </a:r>
            <a:r>
              <a:rPr lang="zh-CN" altLang="en-US" sz="2000" dirty="0" smtClean="0">
                <a:solidFill>
                  <a:srgbClr val="2F2F2F"/>
                </a:solidFill>
                <a:latin typeface="Arial" panose="020B0604020202020204" pitchFamily="34" charset="0"/>
                <a:ea typeface="-apple-system"/>
              </a:rPr>
              <a:t>集合</a:t>
            </a:r>
            <a:endParaRPr lang="en-US" altLang="zh-CN" sz="2000" dirty="0">
              <a:solidFill>
                <a:srgbClr val="2F2F2F"/>
              </a:solidFill>
              <a:latin typeface="Arial" panose="020B0604020202020204" pitchFamily="34" charset="0"/>
              <a:ea typeface="-apple-system"/>
            </a:endParaRPr>
          </a:p>
          <a:p>
            <a:pPr lvl="2" eaLnBrk="0" fontAlgn="ctr" hangingPunct="0">
              <a:lnSpc>
                <a:spcPct val="150000"/>
              </a:lnSpc>
              <a:spcBef>
                <a:spcPct val="0"/>
              </a:spcBef>
              <a:spcAft>
                <a:spcPct val="0"/>
              </a:spcAft>
            </a:pPr>
            <a:r>
              <a:rPr lang="en-US" altLang="zh-CN" sz="1600" dirty="0">
                <a:solidFill>
                  <a:srgbClr val="2F2F2F"/>
                </a:solidFill>
                <a:latin typeface="Arial" panose="020B0604020202020204" pitchFamily="34" charset="0"/>
                <a:ea typeface="-apple-system"/>
              </a:rPr>
              <a:t>1</a:t>
            </a:r>
            <a:r>
              <a:rPr lang="en-US" altLang="zh-CN" sz="1600" dirty="0" smtClean="0">
                <a:solidFill>
                  <a:srgbClr val="2F2F2F"/>
                </a:solidFill>
                <a:latin typeface="Arial" panose="020B0604020202020204" pitchFamily="34" charset="0"/>
                <a:ea typeface="-apple-system"/>
              </a:rPr>
              <a:t>.</a:t>
            </a:r>
            <a:r>
              <a:rPr lang="zh-CN" altLang="en-US" sz="1600" dirty="0">
                <a:solidFill>
                  <a:srgbClr val="2F2F2F"/>
                </a:solidFill>
                <a:latin typeface="Arial" panose="020B0604020202020204" pitchFamily="34" charset="0"/>
                <a:ea typeface="-apple-system"/>
              </a:rPr>
              <a:t>找到所有节点的共同的稳定</a:t>
            </a:r>
            <a:r>
              <a:rPr lang="zh-CN" altLang="en-US" sz="1600" dirty="0" smtClean="0">
                <a:solidFill>
                  <a:srgbClr val="2F2F2F"/>
                </a:solidFill>
                <a:latin typeface="Arial" panose="020B0604020202020204" pitchFamily="34" charset="0"/>
                <a:ea typeface="-apple-system"/>
              </a:rPr>
              <a:t>检查点</a:t>
            </a:r>
            <a:r>
              <a:rPr lang="en-US" altLang="zh-CN" sz="1600" dirty="0" smtClean="0">
                <a:solidFill>
                  <a:srgbClr val="2F2F2F"/>
                </a:solidFill>
                <a:latin typeface="Arial" panose="020B0604020202020204" pitchFamily="34" charset="0"/>
                <a:ea typeface="-apple-system"/>
              </a:rPr>
              <a:t>h</a:t>
            </a:r>
            <a:r>
              <a:rPr lang="zh-CN" altLang="en-US" sz="1600" dirty="0" smtClean="0">
                <a:solidFill>
                  <a:srgbClr val="2F2F2F"/>
                </a:solidFill>
                <a:latin typeface="Arial" panose="020B0604020202020204" pitchFamily="34" charset="0"/>
                <a:ea typeface="-apple-system"/>
              </a:rPr>
              <a:t>。</a:t>
            </a:r>
            <a:endParaRPr lang="zh-CN" altLang="en-US" sz="1600" dirty="0">
              <a:solidFill>
                <a:srgbClr val="2F2F2F"/>
              </a:solidFill>
              <a:latin typeface="Arial" panose="020B0604020202020204" pitchFamily="34" charset="0"/>
              <a:ea typeface="-apple-system"/>
            </a:endParaRPr>
          </a:p>
          <a:p>
            <a:pPr lvl="2" eaLnBrk="0" fontAlgn="ctr" hangingPunct="0">
              <a:lnSpc>
                <a:spcPct val="150000"/>
              </a:lnSpc>
              <a:spcBef>
                <a:spcPct val="0"/>
              </a:spcBef>
              <a:spcAft>
                <a:spcPct val="0"/>
              </a:spcAft>
            </a:pPr>
            <a:r>
              <a:rPr lang="en-US" altLang="zh-CN" sz="1600" dirty="0">
                <a:solidFill>
                  <a:srgbClr val="2F2F2F"/>
                </a:solidFill>
                <a:latin typeface="Arial" panose="020B0604020202020204" pitchFamily="34" charset="0"/>
                <a:ea typeface="-apple-system"/>
              </a:rPr>
              <a:t>2. </a:t>
            </a:r>
            <a:r>
              <a:rPr lang="zh-CN" altLang="en-US" sz="1600" dirty="0" smtClean="0">
                <a:solidFill>
                  <a:srgbClr val="2F2F2F"/>
                </a:solidFill>
                <a:latin typeface="Arial" panose="020B0604020202020204" pitchFamily="34" charset="0"/>
                <a:ea typeface="-apple-system"/>
              </a:rPr>
              <a:t>在</a:t>
            </a:r>
            <a:r>
              <a:rPr lang="en-US" altLang="zh-CN" sz="1600" dirty="0" smtClean="0">
                <a:solidFill>
                  <a:srgbClr val="2F2F2F"/>
                </a:solidFill>
                <a:latin typeface="Arial" panose="020B0604020202020204" pitchFamily="34" charset="0"/>
                <a:ea typeface="-apple-system"/>
              </a:rPr>
              <a:t>h</a:t>
            </a:r>
            <a:r>
              <a:rPr lang="zh-CN" altLang="en-US" sz="1600" dirty="0" smtClean="0">
                <a:solidFill>
                  <a:srgbClr val="2F2F2F"/>
                </a:solidFill>
                <a:latin typeface="Arial" panose="020B0604020202020204" pitchFamily="34" charset="0"/>
                <a:ea typeface="-apple-system"/>
              </a:rPr>
              <a:t>和</a:t>
            </a:r>
            <a:r>
              <a:rPr lang="en-US" altLang="zh-CN" sz="1600" dirty="0" err="1" smtClean="0">
                <a:solidFill>
                  <a:srgbClr val="2F2F2F"/>
                </a:solidFill>
                <a:latin typeface="Arial" panose="020B0604020202020204" pitchFamily="34" charset="0"/>
                <a:ea typeface="-apple-system"/>
              </a:rPr>
              <a:t>h+L</a:t>
            </a:r>
            <a:r>
              <a:rPr lang="zh-CN" altLang="en-US" sz="1600" dirty="0" smtClean="0">
                <a:solidFill>
                  <a:srgbClr val="2F2F2F"/>
                </a:solidFill>
                <a:latin typeface="Arial" panose="020B0604020202020204" pitchFamily="34" charset="0"/>
                <a:ea typeface="-apple-system"/>
              </a:rPr>
              <a:t>之间</a:t>
            </a:r>
            <a:r>
              <a:rPr lang="zh-CN" altLang="en-US" sz="1600" dirty="0">
                <a:solidFill>
                  <a:srgbClr val="2F2F2F"/>
                </a:solidFill>
                <a:latin typeface="Arial" panose="020B0604020202020204" pitchFamily="34" charset="0"/>
                <a:ea typeface="-apple-system"/>
              </a:rPr>
              <a:t>，如果</a:t>
            </a:r>
            <a:r>
              <a:rPr lang="zh-CN" altLang="en-US" sz="1600" dirty="0" smtClean="0">
                <a:solidFill>
                  <a:srgbClr val="2F2F2F"/>
                </a:solidFill>
                <a:latin typeface="Arial" panose="020B0604020202020204" pitchFamily="34" charset="0"/>
                <a:ea typeface="-apple-system"/>
              </a:rPr>
              <a:t>存在</a:t>
            </a:r>
            <a:r>
              <a:rPr lang="en-US" altLang="zh-CN" sz="1600" dirty="0" smtClean="0">
                <a:solidFill>
                  <a:srgbClr val="2F2F2F"/>
                </a:solidFill>
                <a:latin typeface="Arial" panose="020B0604020202020204" pitchFamily="34" charset="0"/>
                <a:ea typeface="-apple-system"/>
              </a:rPr>
              <a:t>n</a:t>
            </a:r>
            <a:r>
              <a:rPr lang="zh-CN" altLang="en-US" sz="1600" dirty="0" smtClean="0">
                <a:solidFill>
                  <a:srgbClr val="2F2F2F"/>
                </a:solidFill>
                <a:latin typeface="Arial" panose="020B0604020202020204" pitchFamily="34" charset="0"/>
                <a:ea typeface="-apple-system"/>
              </a:rPr>
              <a:t>消息，</a:t>
            </a:r>
            <a:r>
              <a:rPr lang="zh-CN" altLang="en-US" sz="1600" dirty="0">
                <a:solidFill>
                  <a:srgbClr val="2F2F2F"/>
                </a:solidFill>
                <a:latin typeface="Arial" panose="020B0604020202020204" pitchFamily="34" charset="0"/>
                <a:ea typeface="-apple-system"/>
              </a:rPr>
              <a:t>则创建</a:t>
            </a:r>
            <a:r>
              <a:rPr lang="en-US" altLang="zh-CN" sz="1600" dirty="0">
                <a:solidFill>
                  <a:srgbClr val="2F2F2F"/>
                </a:solidFill>
                <a:latin typeface="Arial" panose="020B0604020202020204" pitchFamily="34" charset="0"/>
                <a:ea typeface="-apple-system"/>
              </a:rPr>
              <a:t>&lt;&lt;PRE-PREPARE, v+1, n, d&gt;, m&gt;</a:t>
            </a:r>
            <a:r>
              <a:rPr lang="zh-CN" altLang="en-US" sz="1600" dirty="0">
                <a:solidFill>
                  <a:srgbClr val="2F2F2F"/>
                </a:solidFill>
                <a:latin typeface="Arial" panose="020B0604020202020204" pitchFamily="34" charset="0"/>
                <a:ea typeface="-apple-system"/>
              </a:rPr>
              <a:t>消息。否则创建一个空的</a:t>
            </a:r>
            <a:r>
              <a:rPr lang="en-US" altLang="zh-CN" sz="1600" dirty="0">
                <a:solidFill>
                  <a:srgbClr val="2F2F2F"/>
                </a:solidFill>
                <a:latin typeface="Arial" panose="020B0604020202020204" pitchFamily="34" charset="0"/>
                <a:ea typeface="-apple-system"/>
              </a:rPr>
              <a:t>PRE-PREPARE</a:t>
            </a:r>
            <a:r>
              <a:rPr lang="zh-CN" altLang="en-US" sz="1600" dirty="0">
                <a:solidFill>
                  <a:srgbClr val="2F2F2F"/>
                </a:solidFill>
                <a:latin typeface="Arial" panose="020B0604020202020204" pitchFamily="34" charset="0"/>
                <a:ea typeface="-apple-system"/>
              </a:rPr>
              <a:t>消息，即：</a:t>
            </a:r>
            <a:r>
              <a:rPr lang="en-US" altLang="zh-CN" sz="1600" dirty="0">
                <a:solidFill>
                  <a:srgbClr val="2F2F2F"/>
                </a:solidFill>
                <a:latin typeface="Arial" panose="020B0604020202020204" pitchFamily="34" charset="0"/>
                <a:ea typeface="-apple-system"/>
              </a:rPr>
              <a:t>&lt;&lt;PRE-PREPARE, v+1, n, d(null)&gt;, m(null)&gt;, m(null)</a:t>
            </a:r>
            <a:r>
              <a:rPr lang="zh-CN" altLang="en-US" sz="1600" dirty="0">
                <a:solidFill>
                  <a:srgbClr val="2F2F2F"/>
                </a:solidFill>
                <a:latin typeface="Arial" panose="020B0604020202020204" pitchFamily="34" charset="0"/>
                <a:ea typeface="-apple-system"/>
              </a:rPr>
              <a:t>空消息，</a:t>
            </a:r>
            <a:r>
              <a:rPr lang="en-US" altLang="zh-CN" sz="1600" dirty="0">
                <a:solidFill>
                  <a:srgbClr val="2F2F2F"/>
                </a:solidFill>
                <a:latin typeface="Arial" panose="020B0604020202020204" pitchFamily="34" charset="0"/>
                <a:ea typeface="-apple-system"/>
              </a:rPr>
              <a:t>d(null)</a:t>
            </a:r>
            <a:r>
              <a:rPr lang="zh-CN" altLang="en-US" sz="1600" dirty="0">
                <a:solidFill>
                  <a:srgbClr val="2F2F2F"/>
                </a:solidFill>
                <a:latin typeface="Arial" panose="020B0604020202020204" pitchFamily="34" charset="0"/>
                <a:ea typeface="-apple-system"/>
              </a:rPr>
              <a:t>空消息摘要。</a:t>
            </a:r>
            <a:endParaRPr lang="en-US" altLang="zh-CN" sz="16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zh-CN" altLang="en-US" sz="2000" dirty="0" smtClean="0">
                <a:solidFill>
                  <a:srgbClr val="2F2F2F"/>
                </a:solidFill>
                <a:latin typeface="Arial" panose="020B0604020202020204" pitchFamily="34" charset="0"/>
                <a:ea typeface="-apple-system"/>
              </a:rPr>
              <a:t>提议</a:t>
            </a:r>
            <a:r>
              <a:rPr lang="zh-CN" altLang="en-US" sz="2000" dirty="0">
                <a:solidFill>
                  <a:srgbClr val="2F2F2F"/>
                </a:solidFill>
                <a:latin typeface="Arial" panose="020B0604020202020204" pitchFamily="34" charset="0"/>
                <a:ea typeface="-apple-system"/>
              </a:rPr>
              <a:t>系统内所有节点切换到下一个视图 </a:t>
            </a:r>
            <a:r>
              <a:rPr lang="en-US" altLang="zh-CN" sz="2000" dirty="0" smtClean="0">
                <a:solidFill>
                  <a:srgbClr val="2F2F2F"/>
                </a:solidFill>
                <a:latin typeface="Arial" panose="020B0604020202020204" pitchFamily="34" charset="0"/>
                <a:ea typeface="-apple-system"/>
              </a:rPr>
              <a:t>v+1</a:t>
            </a:r>
          </a:p>
          <a:p>
            <a:pPr eaLnBrk="0" fontAlgn="ctr" hangingPunct="0">
              <a:lnSpc>
                <a:spcPct val="150000"/>
              </a:lnSpc>
              <a:spcBef>
                <a:spcPct val="0"/>
              </a:spcBef>
              <a:spcAft>
                <a:spcPct val="0"/>
              </a:spcAft>
            </a:pPr>
            <a:r>
              <a:rPr lang="zh-CN" altLang="en-US" sz="2000" dirty="0" smtClean="0">
                <a:solidFill>
                  <a:srgbClr val="2F2F2F"/>
                </a:solidFill>
                <a:latin typeface="Arial" panose="020B0604020202020204" pitchFamily="34" charset="0"/>
                <a:ea typeface="-apple-system"/>
              </a:rPr>
              <a:t>同时</a:t>
            </a:r>
            <a:r>
              <a:rPr lang="zh-CN" altLang="en-US" sz="2000" dirty="0">
                <a:solidFill>
                  <a:srgbClr val="2F2F2F"/>
                </a:solidFill>
                <a:latin typeface="Arial" panose="020B0604020202020204" pitchFamily="34" charset="0"/>
                <a:ea typeface="-apple-system"/>
              </a:rPr>
              <a:t>接受自己成为新的主</a:t>
            </a:r>
            <a:r>
              <a:rPr lang="zh-CN" altLang="en-US" sz="2000" dirty="0" smtClean="0">
                <a:solidFill>
                  <a:srgbClr val="2F2F2F"/>
                </a:solidFill>
                <a:latin typeface="Arial" panose="020B0604020202020204" pitchFamily="34" charset="0"/>
                <a:ea typeface="-apple-system"/>
              </a:rPr>
              <a:t>节点</a:t>
            </a:r>
            <a:endParaRPr lang="en-US" altLang="zh-CN" sz="2000" dirty="0" smtClean="0">
              <a:solidFill>
                <a:srgbClr val="2F2F2F"/>
              </a:solidFill>
              <a:latin typeface="Arial" panose="020B0604020202020204" pitchFamily="34" charset="0"/>
              <a:ea typeface="-apple-system"/>
            </a:endParaRPr>
          </a:p>
        </p:txBody>
      </p:sp>
      <p:sp>
        <p:nvSpPr>
          <p:cNvPr id="4" name="文本框 3"/>
          <p:cNvSpPr txBox="1"/>
          <p:nvPr/>
        </p:nvSpPr>
        <p:spPr>
          <a:xfrm>
            <a:off x="123871" y="452479"/>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算法视图变更</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86264" y="721108"/>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0382" y="906706"/>
            <a:ext cx="3768200" cy="2959284"/>
          </a:xfrm>
          <a:prstGeom prst="rect">
            <a:avLst/>
          </a:prstGeom>
        </p:spPr>
      </p:pic>
    </p:spTree>
    <p:extLst>
      <p:ext uri="{BB962C8B-B14F-4D97-AF65-F5344CB8AC3E}">
        <p14:creationId xmlns:p14="http://schemas.microsoft.com/office/powerpoint/2010/main" val="30856757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4180" y="813483"/>
            <a:ext cx="8857091" cy="584775"/>
          </a:xfrm>
          <a:prstGeom prst="rect">
            <a:avLst/>
          </a:prstGeom>
          <a:noFill/>
        </p:spPr>
        <p:txBody>
          <a:bodyPr wrap="square" rtlCol="0">
            <a:spAutoFit/>
          </a:bodyPr>
          <a:lstStyle/>
          <a:p>
            <a:r>
              <a:rPr lang="en-US" altLang="zh-CN" sz="3200" dirty="0" smtClean="0">
                <a:latin typeface="华文中宋" panose="02010600040101010101" pitchFamily="2" charset="-122"/>
                <a:ea typeface="华文中宋" panose="02010600040101010101" pitchFamily="2" charset="-122"/>
              </a:rPr>
              <a:t>POW</a:t>
            </a:r>
            <a:r>
              <a:rPr lang="zh-CN" altLang="en-US" sz="3200" dirty="0" smtClean="0">
                <a:latin typeface="华文中宋" panose="02010600040101010101" pitchFamily="2" charset="-122"/>
                <a:ea typeface="华文中宋" panose="02010600040101010101" pitchFamily="2" charset="-122"/>
              </a:rPr>
              <a:t>（</a:t>
            </a:r>
            <a:r>
              <a:rPr lang="en-US" altLang="zh-CN" sz="3200" dirty="0" smtClean="0">
                <a:latin typeface="华文中宋" panose="02010600040101010101" pitchFamily="2" charset="-122"/>
                <a:ea typeface="华文中宋" panose="02010600040101010101" pitchFamily="2" charset="-122"/>
              </a:rPr>
              <a:t>proof of work</a:t>
            </a:r>
            <a:r>
              <a:rPr lang="zh-CN" altLang="en-US" sz="3200" dirty="0" smtClean="0">
                <a:latin typeface="华文中宋" panose="02010600040101010101" pitchFamily="2" charset="-122"/>
                <a:ea typeface="华文中宋" panose="02010600040101010101" pitchFamily="2" charset="-122"/>
              </a:rPr>
              <a:t>）工作量证明机制</a:t>
            </a:r>
            <a:endParaRPr lang="zh-CN" altLang="en-US" sz="3200" dirty="0">
              <a:latin typeface="华文中宋" panose="02010600040101010101" pitchFamily="2" charset="-122"/>
              <a:ea typeface="华文中宋" panose="02010600040101010101" pitchFamily="2" charset="-122"/>
            </a:endParaRPr>
          </a:p>
        </p:txBody>
      </p:sp>
      <p:sp>
        <p:nvSpPr>
          <p:cNvPr id="3" name="文本框 2"/>
          <p:cNvSpPr txBox="1"/>
          <p:nvPr/>
        </p:nvSpPr>
        <p:spPr>
          <a:xfrm>
            <a:off x="364180" y="1630663"/>
            <a:ext cx="6154954" cy="3784600"/>
          </a:xfrm>
          <a:prstGeom prst="rect">
            <a:avLst/>
          </a:prstGeom>
          <a:noFill/>
        </p:spPr>
        <p:txBody>
          <a:bodyPr wrap="square" rtlCol="0">
            <a:spAutoFit/>
          </a:bodyPr>
          <a:lstStyle/>
          <a:p>
            <a:pPr marL="0" lvl="1">
              <a:lnSpc>
                <a:spcPct val="150000"/>
              </a:lnSpc>
            </a:pP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    </a:t>
            </a:r>
            <a:r>
              <a:rPr lang="en-US" altLang="zh-CN" sz="2000" dirty="0" smtClean="0">
                <a:solidFill>
                  <a:schemeClr val="accent4">
                    <a:lumMod val="10000"/>
                  </a:schemeClr>
                </a:solidFill>
                <a:latin typeface="华文楷体" panose="02010600040101010101" pitchFamily="2" charset="-122"/>
                <a:ea typeface="华文楷体" panose="02010600040101010101" pitchFamily="2" charset="-122"/>
              </a:rPr>
              <a:t>POW</a:t>
            </a: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工作量证明就是大家所熟悉的</a:t>
            </a:r>
            <a:r>
              <a:rPr lang="zh-CN" altLang="en-US" sz="2000" b="1" dirty="0" smtClean="0">
                <a:solidFill>
                  <a:schemeClr val="accent4">
                    <a:lumMod val="10000"/>
                  </a:schemeClr>
                </a:solidFill>
                <a:latin typeface="华文楷体" panose="02010600040101010101" pitchFamily="2" charset="-122"/>
                <a:ea typeface="华文楷体" panose="02010600040101010101" pitchFamily="2" charset="-122"/>
              </a:rPr>
              <a:t>挖矿</a:t>
            </a: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，通过与或运算，</a:t>
            </a:r>
            <a:r>
              <a:rPr lang="zh-CN" altLang="zh-CN" sz="2000" dirty="0">
                <a:solidFill>
                  <a:schemeClr val="accent4">
                    <a:lumMod val="10000"/>
                  </a:schemeClr>
                </a:solidFill>
                <a:latin typeface="华文楷体" panose="02010600040101010101" pitchFamily="2" charset="-122"/>
                <a:ea typeface="华文楷体" panose="02010600040101010101" pitchFamily="2" charset="-122"/>
              </a:rPr>
              <a:t>计算出一个满足规则的随机数，即获得本次记账权，发出本轮需要记录的数据，全网其它节点验证后一起存储</a:t>
            </a:r>
            <a:endParaRPr lang="en-US" altLang="zh-CN" sz="2000" dirty="0">
              <a:solidFill>
                <a:schemeClr val="accent4">
                  <a:lumMod val="10000"/>
                </a:schemeClr>
              </a:solidFill>
              <a:latin typeface="华文楷体" panose="02010600040101010101" pitchFamily="2" charset="-122"/>
              <a:ea typeface="华文楷体" panose="02010600040101010101" pitchFamily="2" charset="-122"/>
            </a:endParaRPr>
          </a:p>
          <a:p>
            <a:pPr marL="0" lvl="1">
              <a:lnSpc>
                <a:spcPct val="150000"/>
              </a:lnSpc>
            </a:pPr>
            <a:r>
              <a:rPr lang="en-US" altLang="zh-CN" sz="2000" dirty="0">
                <a:solidFill>
                  <a:schemeClr val="accent4">
                    <a:lumMod val="10000"/>
                  </a:schemeClr>
                </a:solidFill>
                <a:latin typeface="华文楷体" panose="02010600040101010101" pitchFamily="2" charset="-122"/>
                <a:ea typeface="华文楷体" panose="02010600040101010101" pitchFamily="2" charset="-122"/>
              </a:rPr>
              <a:t> </a:t>
            </a:r>
            <a:r>
              <a:rPr lang="en-US" altLang="zh-CN" sz="2000" dirty="0" smtClean="0">
                <a:solidFill>
                  <a:schemeClr val="accent4">
                    <a:lumMod val="10000"/>
                  </a:schemeClr>
                </a:solidFill>
                <a:latin typeface="华文楷体" panose="02010600040101010101" pitchFamily="2" charset="-122"/>
                <a:ea typeface="华文楷体" panose="02010600040101010101" pitchFamily="2" charset="-122"/>
              </a:rPr>
              <a:t>   </a:t>
            </a:r>
            <a:r>
              <a:rPr lang="zh-CN" altLang="en-US" sz="2000" dirty="0" smtClean="0">
                <a:solidFill>
                  <a:schemeClr val="accent4">
                    <a:lumMod val="10000"/>
                  </a:schemeClr>
                </a:solidFill>
                <a:latin typeface="华文楷体" panose="02010600040101010101" pitchFamily="2" charset="-122"/>
                <a:ea typeface="华文楷体" panose="02010600040101010101" pitchFamily="2" charset="-122"/>
              </a:rPr>
              <a:t>其实</a:t>
            </a:r>
            <a:r>
              <a:rPr lang="zh-CN" altLang="en-US" sz="2000" dirty="0">
                <a:solidFill>
                  <a:schemeClr val="accent4">
                    <a:lumMod val="10000"/>
                  </a:schemeClr>
                </a:solidFill>
                <a:latin typeface="华文楷体" panose="02010600040101010101" pitchFamily="2" charset="-122"/>
                <a:ea typeface="华文楷体" panose="02010600040101010101" pitchFamily="2" charset="-122"/>
              </a:rPr>
              <a:t>我们日常工作生活中经常使用工作量证明，比如</a:t>
            </a:r>
            <a:r>
              <a:rPr lang="zh-CN" altLang="en-US" sz="2000" b="1" dirty="0">
                <a:solidFill>
                  <a:schemeClr val="accent4">
                    <a:lumMod val="10000"/>
                  </a:schemeClr>
                </a:solidFill>
                <a:latin typeface="华文楷体" panose="02010600040101010101" pitchFamily="2" charset="-122"/>
                <a:ea typeface="华文楷体" panose="02010600040101010101" pitchFamily="2" charset="-122"/>
              </a:rPr>
              <a:t>学生考试成绩，毕业证以及驾照等，这种证明方式的一个显著特征是往往需要很大的工作量才能拿到指定成果，但这个成果很容易验证。</a:t>
            </a:r>
          </a:p>
        </p:txBody>
      </p:sp>
      <p:pic>
        <p:nvPicPr>
          <p:cNvPr id="4" name="图片 3"/>
          <p:cNvPicPr>
            <a:picLocks noChangeAspect="1"/>
          </p:cNvPicPr>
          <p:nvPr/>
        </p:nvPicPr>
        <p:blipFill>
          <a:blip r:embed="rId3"/>
          <a:stretch>
            <a:fillRect/>
          </a:stretch>
        </p:blipFill>
        <p:spPr>
          <a:xfrm>
            <a:off x="6519134" y="1709193"/>
            <a:ext cx="5254855" cy="3489824"/>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1242" y="1756326"/>
            <a:ext cx="3768200" cy="2959284"/>
          </a:xfrm>
          <a:prstGeom prst="rect">
            <a:avLst/>
          </a:prstGeom>
        </p:spPr>
      </p:pic>
      <p:sp>
        <p:nvSpPr>
          <p:cNvPr id="4" name="文本框 3"/>
          <p:cNvSpPr txBox="1"/>
          <p:nvPr/>
        </p:nvSpPr>
        <p:spPr>
          <a:xfrm>
            <a:off x="123871" y="452479"/>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算法视图变更</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86264" y="721108"/>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23871" y="248089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1" name="矩形 10"/>
          <p:cNvSpPr/>
          <p:nvPr/>
        </p:nvSpPr>
        <p:spPr>
          <a:xfrm>
            <a:off x="184731" y="1243512"/>
            <a:ext cx="8065651" cy="3416320"/>
          </a:xfrm>
          <a:prstGeom prst="rect">
            <a:avLst/>
          </a:prstGeom>
        </p:spPr>
        <p:txBody>
          <a:bodyPr wrap="square">
            <a:spAutoFit/>
          </a:bodyPr>
          <a:lstStyle/>
          <a:p>
            <a:pPr marL="342900" indent="-342900" eaLnBrk="0" fontAlgn="ctr" hangingPunct="0">
              <a:lnSpc>
                <a:spcPct val="150000"/>
              </a:lnSpc>
              <a:spcBef>
                <a:spcPct val="0"/>
              </a:spcBef>
              <a:spcAft>
                <a:spcPct val="0"/>
              </a:spcAft>
              <a:buFont typeface="Wingdings" panose="05000000000000000000" pitchFamily="2" charset="2"/>
              <a:buChar char="Ø"/>
            </a:pPr>
            <a:r>
              <a:rPr lang="zh-CN" altLang="en-US" sz="2400" dirty="0">
                <a:solidFill>
                  <a:schemeClr val="accent1"/>
                </a:solidFill>
                <a:latin typeface="Arial" panose="020B0604020202020204" pitchFamily="34" charset="0"/>
                <a:ea typeface="-apple-system"/>
              </a:rPr>
              <a:t>副</a:t>
            </a:r>
            <a:r>
              <a:rPr lang="zh-CN" altLang="en-US" sz="2400" dirty="0" smtClean="0">
                <a:solidFill>
                  <a:schemeClr val="accent1"/>
                </a:solidFill>
                <a:latin typeface="Arial" panose="020B0604020202020204" pitchFamily="34" charset="0"/>
                <a:ea typeface="-apple-system"/>
              </a:rPr>
              <a:t>节点收到</a:t>
            </a:r>
            <a:r>
              <a:rPr lang="zh-CN" altLang="en-US" sz="2400" dirty="0">
                <a:solidFill>
                  <a:schemeClr val="accent1"/>
                </a:solidFill>
                <a:latin typeface="Arial" panose="020B0604020202020204" pitchFamily="34" charset="0"/>
                <a:ea typeface="-apple-system"/>
              </a:rPr>
              <a:t>要求将</a:t>
            </a:r>
            <a:r>
              <a:rPr lang="zh-CN" altLang="en-US" sz="2400" dirty="0" smtClean="0">
                <a:solidFill>
                  <a:schemeClr val="accent1"/>
                </a:solidFill>
                <a:latin typeface="Arial" panose="020B0604020202020204" pitchFamily="34" charset="0"/>
                <a:ea typeface="-apple-system"/>
              </a:rPr>
              <a:t>视图变更</a:t>
            </a:r>
            <a:r>
              <a:rPr lang="zh-CN" altLang="en-US" sz="2400" dirty="0">
                <a:solidFill>
                  <a:schemeClr val="accent1"/>
                </a:solidFill>
                <a:latin typeface="Arial" panose="020B0604020202020204" pitchFamily="34" charset="0"/>
                <a:ea typeface="-apple-system"/>
              </a:rPr>
              <a:t>为 </a:t>
            </a:r>
            <a:r>
              <a:rPr lang="en-US" altLang="zh-CN" sz="2400" dirty="0">
                <a:solidFill>
                  <a:schemeClr val="accent1"/>
                </a:solidFill>
                <a:latin typeface="Arial" panose="020B0604020202020204" pitchFamily="34" charset="0"/>
                <a:ea typeface="-apple-system"/>
              </a:rPr>
              <a:t>v+1 </a:t>
            </a:r>
            <a:r>
              <a:rPr lang="zh-CN" altLang="en-US" sz="2400" dirty="0">
                <a:solidFill>
                  <a:schemeClr val="accent1"/>
                </a:solidFill>
                <a:latin typeface="Arial" panose="020B0604020202020204" pitchFamily="34" charset="0"/>
                <a:ea typeface="-apple-system"/>
              </a:rPr>
              <a:t>的 </a:t>
            </a:r>
            <a:r>
              <a:rPr lang="en-US" altLang="zh-CN" sz="2400" dirty="0">
                <a:solidFill>
                  <a:schemeClr val="accent1"/>
                </a:solidFill>
                <a:latin typeface="Arial" panose="020B0604020202020204" pitchFamily="34" charset="0"/>
                <a:ea typeface="-apple-system"/>
              </a:rPr>
              <a:t>new-</a:t>
            </a:r>
            <a:r>
              <a:rPr lang="en-US" altLang="zh-CN" sz="2400" dirty="0" err="1">
                <a:solidFill>
                  <a:schemeClr val="accent1"/>
                </a:solidFill>
                <a:latin typeface="Arial" panose="020B0604020202020204" pitchFamily="34" charset="0"/>
                <a:ea typeface="-apple-system"/>
              </a:rPr>
              <a:t>vew</a:t>
            </a:r>
            <a:r>
              <a:rPr lang="en-US" altLang="zh-CN" sz="2400" dirty="0">
                <a:solidFill>
                  <a:schemeClr val="accent1"/>
                </a:solidFill>
                <a:latin typeface="Arial" panose="020B0604020202020204" pitchFamily="34" charset="0"/>
                <a:ea typeface="-apple-system"/>
              </a:rPr>
              <a:t> </a:t>
            </a:r>
            <a:r>
              <a:rPr lang="zh-CN" altLang="en-US" sz="2400" dirty="0" smtClean="0">
                <a:solidFill>
                  <a:schemeClr val="accent1"/>
                </a:solidFill>
                <a:latin typeface="Arial" panose="020B0604020202020204" pitchFamily="34" charset="0"/>
                <a:ea typeface="-apple-system"/>
              </a:rPr>
              <a:t>消息后</a:t>
            </a:r>
            <a:endParaRPr lang="en-US" altLang="zh-CN" sz="2400" dirty="0" smtClean="0">
              <a:solidFill>
                <a:schemeClr val="accent1"/>
              </a:solidFill>
              <a:latin typeface="Arial" panose="020B0604020202020204" pitchFamily="34" charset="0"/>
              <a:ea typeface="-apple-system"/>
            </a:endParaRPr>
          </a:p>
          <a:p>
            <a:pPr marL="342900" indent="-342900" eaLnBrk="0" fontAlgn="ctr" hangingPunct="0">
              <a:lnSpc>
                <a:spcPct val="150000"/>
              </a:lnSpc>
              <a:spcBef>
                <a:spcPct val="0"/>
              </a:spcBef>
              <a:spcAft>
                <a:spcPct val="0"/>
              </a:spcAft>
              <a:buFont typeface="Wingdings" panose="05000000000000000000" pitchFamily="2" charset="2"/>
              <a:buChar char="Ø"/>
            </a:pPr>
            <a:r>
              <a:rPr lang="zh-CN" altLang="en-US" sz="2400" dirty="0" smtClean="0">
                <a:solidFill>
                  <a:schemeClr val="accent1"/>
                </a:solidFill>
                <a:latin typeface="Arial" panose="020B0604020202020204" pitchFamily="34" charset="0"/>
                <a:ea typeface="-apple-system"/>
              </a:rPr>
              <a:t>确认</a:t>
            </a:r>
            <a:r>
              <a:rPr lang="zh-CN" altLang="en-US" sz="2400" dirty="0">
                <a:solidFill>
                  <a:schemeClr val="accent1"/>
                </a:solidFill>
                <a:latin typeface="Arial" panose="020B0604020202020204" pitchFamily="34" charset="0"/>
                <a:ea typeface="-apple-system"/>
              </a:rPr>
              <a:t>消息</a:t>
            </a:r>
            <a:r>
              <a:rPr lang="zh-CN" altLang="en-US" sz="2400" dirty="0" smtClean="0">
                <a:solidFill>
                  <a:schemeClr val="accent1"/>
                </a:solidFill>
                <a:latin typeface="Arial" panose="020B0604020202020204" pitchFamily="34" charset="0"/>
                <a:ea typeface="-apple-system"/>
              </a:rPr>
              <a:t>有效，接受</a:t>
            </a:r>
            <a:r>
              <a:rPr lang="zh-CN" altLang="en-US" sz="2400" dirty="0">
                <a:solidFill>
                  <a:schemeClr val="accent1"/>
                </a:solidFill>
                <a:latin typeface="Arial" panose="020B0604020202020204" pitchFamily="34" charset="0"/>
                <a:ea typeface="-apple-system"/>
              </a:rPr>
              <a:t>该 </a:t>
            </a:r>
            <a:r>
              <a:rPr lang="en-US" altLang="zh-CN" sz="2400" dirty="0">
                <a:solidFill>
                  <a:schemeClr val="accent1"/>
                </a:solidFill>
                <a:latin typeface="Arial" panose="020B0604020202020204" pitchFamily="34" charset="0"/>
                <a:ea typeface="-apple-system"/>
              </a:rPr>
              <a:t>new-view </a:t>
            </a:r>
            <a:r>
              <a:rPr lang="zh-CN" altLang="en-US" sz="2400" dirty="0" smtClean="0">
                <a:solidFill>
                  <a:schemeClr val="accent1"/>
                </a:solidFill>
                <a:latin typeface="Arial" panose="020B0604020202020204" pitchFamily="34" charset="0"/>
                <a:ea typeface="-apple-system"/>
              </a:rPr>
              <a:t>消息</a:t>
            </a:r>
            <a:endParaRPr lang="en-US" altLang="zh-CN" sz="2400" dirty="0" smtClean="0">
              <a:solidFill>
                <a:schemeClr val="accent1"/>
              </a:solidFill>
              <a:latin typeface="Arial" panose="020B0604020202020204" pitchFamily="34" charset="0"/>
              <a:ea typeface="-apple-system"/>
            </a:endParaRPr>
          </a:p>
          <a:p>
            <a:pPr marL="342900" indent="-342900" eaLnBrk="0" fontAlgn="ctr" hangingPunct="0">
              <a:lnSpc>
                <a:spcPct val="150000"/>
              </a:lnSpc>
              <a:spcBef>
                <a:spcPct val="0"/>
              </a:spcBef>
              <a:spcAft>
                <a:spcPct val="0"/>
              </a:spcAft>
              <a:buFont typeface="Wingdings" panose="05000000000000000000" pitchFamily="2" charset="2"/>
              <a:buChar char="Ø"/>
            </a:pPr>
            <a:r>
              <a:rPr lang="zh-CN" altLang="en-US" sz="2400" dirty="0" smtClean="0">
                <a:solidFill>
                  <a:schemeClr val="accent1"/>
                </a:solidFill>
                <a:latin typeface="Arial" panose="020B0604020202020204" pitchFamily="34" charset="0"/>
                <a:ea typeface="-apple-system"/>
              </a:rPr>
              <a:t>记录</a:t>
            </a:r>
            <a:r>
              <a:rPr lang="zh-CN" altLang="en-US" sz="2400" dirty="0">
                <a:solidFill>
                  <a:schemeClr val="accent1"/>
                </a:solidFill>
                <a:latin typeface="Arial" panose="020B0604020202020204" pitchFamily="34" charset="0"/>
                <a:ea typeface="-apple-system"/>
              </a:rPr>
              <a:t>到本地消息文件</a:t>
            </a:r>
            <a:r>
              <a:rPr lang="zh-CN" altLang="en-US" sz="2400" dirty="0" smtClean="0">
                <a:solidFill>
                  <a:schemeClr val="accent1"/>
                </a:solidFill>
                <a:latin typeface="Arial" panose="020B0604020202020204" pitchFamily="34" charset="0"/>
                <a:ea typeface="-apple-system"/>
              </a:rPr>
              <a:t>中，同时</a:t>
            </a:r>
            <a:r>
              <a:rPr lang="zh-CN" altLang="en-US" sz="2400" dirty="0">
                <a:solidFill>
                  <a:schemeClr val="accent1"/>
                </a:solidFill>
                <a:latin typeface="Arial" panose="020B0604020202020204" pitchFamily="34" charset="0"/>
                <a:ea typeface="-apple-system"/>
              </a:rPr>
              <a:t>将</a:t>
            </a:r>
            <a:r>
              <a:rPr lang="zh-CN" altLang="en-US" sz="2400" dirty="0" smtClean="0">
                <a:solidFill>
                  <a:schemeClr val="accent1"/>
                </a:solidFill>
                <a:latin typeface="Arial" panose="020B0604020202020204" pitchFamily="34" charset="0"/>
                <a:ea typeface="-apple-system"/>
              </a:rPr>
              <a:t>视</a:t>
            </a:r>
            <a:r>
              <a:rPr lang="zh-CN" altLang="en-US" sz="2400" dirty="0">
                <a:solidFill>
                  <a:schemeClr val="accent1"/>
                </a:solidFill>
                <a:latin typeface="Arial" panose="020B0604020202020204" pitchFamily="34" charset="0"/>
                <a:ea typeface="-apple-system"/>
              </a:rPr>
              <a:t>图</a:t>
            </a:r>
            <a:r>
              <a:rPr lang="zh-CN" altLang="en-US" sz="2400" dirty="0" smtClean="0">
                <a:solidFill>
                  <a:schemeClr val="accent1"/>
                </a:solidFill>
                <a:latin typeface="Arial" panose="020B0604020202020204" pitchFamily="34" charset="0"/>
                <a:ea typeface="-apple-system"/>
              </a:rPr>
              <a:t>更换</a:t>
            </a:r>
            <a:r>
              <a:rPr lang="zh-CN" altLang="en-US" sz="2400" dirty="0">
                <a:solidFill>
                  <a:schemeClr val="accent1"/>
                </a:solidFill>
                <a:latin typeface="Arial" panose="020B0604020202020204" pitchFamily="34" charset="0"/>
                <a:ea typeface="-apple-system"/>
              </a:rPr>
              <a:t>到新的</a:t>
            </a:r>
            <a:r>
              <a:rPr lang="zh-CN" altLang="en-US" sz="2400" dirty="0" smtClean="0">
                <a:solidFill>
                  <a:schemeClr val="accent1"/>
                </a:solidFill>
                <a:latin typeface="Arial" panose="020B0604020202020204" pitchFamily="34" charset="0"/>
                <a:ea typeface="-apple-system"/>
              </a:rPr>
              <a:t>视</a:t>
            </a:r>
            <a:r>
              <a:rPr lang="zh-CN" altLang="en-US" sz="2400" dirty="0">
                <a:solidFill>
                  <a:schemeClr val="accent1"/>
                </a:solidFill>
                <a:latin typeface="Arial" panose="020B0604020202020204" pitchFamily="34" charset="0"/>
                <a:ea typeface="-apple-system"/>
              </a:rPr>
              <a:t>图</a:t>
            </a:r>
            <a:r>
              <a:rPr lang="en-US" altLang="zh-CN" sz="2400" dirty="0" smtClean="0">
                <a:solidFill>
                  <a:schemeClr val="accent1"/>
                </a:solidFill>
                <a:latin typeface="Arial" panose="020B0604020202020204" pitchFamily="34" charset="0"/>
                <a:ea typeface="-apple-system"/>
              </a:rPr>
              <a:t>v+1</a:t>
            </a:r>
          </a:p>
          <a:p>
            <a:pPr marL="342900" indent="-342900" eaLnBrk="0" fontAlgn="ctr" hangingPunct="0">
              <a:lnSpc>
                <a:spcPct val="150000"/>
              </a:lnSpc>
              <a:spcBef>
                <a:spcPct val="0"/>
              </a:spcBef>
              <a:spcAft>
                <a:spcPct val="0"/>
              </a:spcAft>
              <a:buFont typeface="Wingdings" panose="05000000000000000000" pitchFamily="2" charset="2"/>
              <a:buChar char="Ø"/>
            </a:pPr>
            <a:r>
              <a:rPr lang="zh-CN" altLang="en-US" sz="2400" dirty="0">
                <a:solidFill>
                  <a:schemeClr val="accent1"/>
                </a:solidFill>
                <a:latin typeface="Arial" panose="020B0604020202020204" pitchFamily="34" charset="0"/>
                <a:ea typeface="-apple-system"/>
              </a:rPr>
              <a:t>副</a:t>
            </a:r>
            <a:r>
              <a:rPr lang="zh-CN" altLang="en-US" sz="2400" dirty="0" smtClean="0">
                <a:solidFill>
                  <a:schemeClr val="accent1"/>
                </a:solidFill>
                <a:latin typeface="Arial" panose="020B0604020202020204" pitchFamily="34" charset="0"/>
                <a:ea typeface="-apple-system"/>
              </a:rPr>
              <a:t>节点把 </a:t>
            </a:r>
            <a:r>
              <a:rPr lang="en-US" altLang="zh-CN" sz="2400" dirty="0">
                <a:solidFill>
                  <a:schemeClr val="accent1"/>
                </a:solidFill>
                <a:latin typeface="Arial" panose="020B0604020202020204" pitchFamily="34" charset="0"/>
                <a:ea typeface="-apple-system"/>
              </a:rPr>
              <a:t>new-view </a:t>
            </a:r>
            <a:r>
              <a:rPr lang="zh-CN" altLang="en-US" sz="2400" dirty="0">
                <a:solidFill>
                  <a:schemeClr val="accent1"/>
                </a:solidFill>
                <a:latin typeface="Arial" panose="020B0604020202020204" pitchFamily="34" charset="0"/>
                <a:ea typeface="-apple-system"/>
              </a:rPr>
              <a:t>中携带的由新的主节点重新生成的 </a:t>
            </a:r>
            <a:r>
              <a:rPr lang="en-US" altLang="zh-CN" sz="2400" dirty="0">
                <a:solidFill>
                  <a:schemeClr val="accent1"/>
                </a:solidFill>
                <a:latin typeface="Arial" panose="020B0604020202020204" pitchFamily="34" charset="0"/>
                <a:ea typeface="-apple-system"/>
              </a:rPr>
              <a:t>pre-prepare </a:t>
            </a:r>
            <a:r>
              <a:rPr lang="zh-CN" altLang="en-US" sz="2400" dirty="0" smtClean="0">
                <a:solidFill>
                  <a:schemeClr val="accent1"/>
                </a:solidFill>
                <a:latin typeface="Arial" panose="020B0604020202020204" pitchFamily="34" charset="0"/>
                <a:ea typeface="-apple-system"/>
              </a:rPr>
              <a:t>消息追加</a:t>
            </a:r>
            <a:r>
              <a:rPr lang="zh-CN" altLang="en-US" sz="2400" dirty="0">
                <a:solidFill>
                  <a:schemeClr val="accent1"/>
                </a:solidFill>
                <a:latin typeface="Arial" panose="020B0604020202020204" pitchFamily="34" charset="0"/>
                <a:ea typeface="-apple-system"/>
              </a:rPr>
              <a:t>记录到本地的消息日志</a:t>
            </a:r>
            <a:r>
              <a:rPr lang="zh-CN" altLang="en-US" sz="2400" dirty="0" smtClean="0">
                <a:solidFill>
                  <a:schemeClr val="accent1"/>
                </a:solidFill>
                <a:latin typeface="Arial" panose="020B0604020202020204" pitchFamily="34" charset="0"/>
                <a:ea typeface="-apple-system"/>
              </a:rPr>
              <a:t>中</a:t>
            </a:r>
            <a:endParaRPr lang="en-US" altLang="zh-CN" sz="2400" dirty="0" smtClean="0">
              <a:solidFill>
                <a:schemeClr val="accent1"/>
              </a:solidFill>
              <a:latin typeface="Arial" panose="020B0604020202020204" pitchFamily="34" charset="0"/>
              <a:ea typeface="-apple-system"/>
            </a:endParaRPr>
          </a:p>
          <a:p>
            <a:pPr marL="342900" indent="-342900" eaLnBrk="0" fontAlgn="ctr" hangingPunct="0">
              <a:lnSpc>
                <a:spcPct val="150000"/>
              </a:lnSpc>
              <a:spcBef>
                <a:spcPct val="0"/>
              </a:spcBef>
              <a:spcAft>
                <a:spcPct val="0"/>
              </a:spcAft>
              <a:buFont typeface="Wingdings" panose="05000000000000000000" pitchFamily="2" charset="2"/>
              <a:buChar char="Ø"/>
            </a:pPr>
            <a:r>
              <a:rPr lang="zh-CN" altLang="en-US" sz="2400" dirty="0" smtClean="0">
                <a:solidFill>
                  <a:schemeClr val="accent1"/>
                </a:solidFill>
                <a:latin typeface="Arial" panose="020B0604020202020204" pitchFamily="34" charset="0"/>
                <a:ea typeface="-apple-system"/>
              </a:rPr>
              <a:t>按照</a:t>
            </a:r>
            <a:r>
              <a:rPr lang="zh-CN" altLang="en-US" sz="2400" dirty="0">
                <a:solidFill>
                  <a:schemeClr val="accent1"/>
                </a:solidFill>
                <a:latin typeface="Arial" panose="020B0604020202020204" pitchFamily="34" charset="0"/>
                <a:ea typeface="-apple-system"/>
              </a:rPr>
              <a:t>检查点协议进行垃圾回收，删除比较老的消息</a:t>
            </a:r>
          </a:p>
        </p:txBody>
      </p:sp>
      <p:sp>
        <p:nvSpPr>
          <p:cNvPr id="7" name="矩形 6"/>
          <p:cNvSpPr/>
          <p:nvPr/>
        </p:nvSpPr>
        <p:spPr>
          <a:xfrm>
            <a:off x="2812473" y="4919280"/>
            <a:ext cx="6096000" cy="1477328"/>
          </a:xfrm>
          <a:prstGeom prst="rect">
            <a:avLst/>
          </a:prstGeom>
        </p:spPr>
        <p:txBody>
          <a:bodyPr>
            <a:spAutoFit/>
          </a:bodyPr>
          <a:lstStyle/>
          <a:p>
            <a:r>
              <a:rPr lang="zh-CN" altLang="en-US" dirty="0">
                <a:solidFill>
                  <a:srgbClr val="FF0000"/>
                </a:solidFill>
                <a:latin typeface="PingFang SC"/>
              </a:rPr>
              <a:t>对于 </a:t>
            </a:r>
            <a:r>
              <a:rPr lang="en-US" altLang="zh-CN" dirty="0">
                <a:solidFill>
                  <a:srgbClr val="FF0000"/>
                </a:solidFill>
                <a:latin typeface="PingFang SC"/>
              </a:rPr>
              <a:t>new-</a:t>
            </a:r>
            <a:r>
              <a:rPr lang="en-US" altLang="zh-CN" dirty="0" err="1">
                <a:solidFill>
                  <a:srgbClr val="FF0000"/>
                </a:solidFill>
                <a:latin typeface="PingFang SC"/>
              </a:rPr>
              <a:t>vew</a:t>
            </a:r>
            <a:r>
              <a:rPr lang="en-US" altLang="zh-CN" dirty="0">
                <a:solidFill>
                  <a:srgbClr val="FF0000"/>
                </a:solidFill>
                <a:latin typeface="PingFang SC"/>
              </a:rPr>
              <a:t> </a:t>
            </a:r>
            <a:r>
              <a:rPr lang="zh-CN" altLang="en-US" dirty="0">
                <a:solidFill>
                  <a:srgbClr val="FF0000"/>
                </a:solidFill>
                <a:latin typeface="PingFang SC"/>
              </a:rPr>
              <a:t>消息中集合 </a:t>
            </a:r>
            <a:r>
              <a:rPr lang="en-US" altLang="zh-CN" dirty="0">
                <a:solidFill>
                  <a:srgbClr val="FF0000"/>
                </a:solidFill>
                <a:latin typeface="PingFang SC"/>
              </a:rPr>
              <a:t>O </a:t>
            </a:r>
            <a:r>
              <a:rPr lang="zh-CN" altLang="en-US" dirty="0">
                <a:solidFill>
                  <a:srgbClr val="FF0000"/>
                </a:solidFill>
                <a:latin typeface="PingFang SC"/>
              </a:rPr>
              <a:t>中携带的所有由新主节点生成的新的 </a:t>
            </a:r>
            <a:r>
              <a:rPr lang="en-US" altLang="zh-CN" dirty="0">
                <a:solidFill>
                  <a:srgbClr val="FF0000"/>
                </a:solidFill>
                <a:latin typeface="PingFang SC"/>
              </a:rPr>
              <a:t>pre-prepare </a:t>
            </a:r>
            <a:r>
              <a:rPr lang="zh-CN" altLang="en-US" dirty="0">
                <a:solidFill>
                  <a:srgbClr val="FF0000"/>
                </a:solidFill>
                <a:latin typeface="PingFang SC"/>
              </a:rPr>
              <a:t>消息，备份节点都会生成相应的 </a:t>
            </a:r>
            <a:r>
              <a:rPr lang="en-US" altLang="zh-CN" dirty="0">
                <a:solidFill>
                  <a:srgbClr val="FF0000"/>
                </a:solidFill>
                <a:latin typeface="PingFang SC"/>
              </a:rPr>
              <a:t>prepare </a:t>
            </a:r>
            <a:r>
              <a:rPr lang="zh-CN" altLang="en-US" dirty="0">
                <a:solidFill>
                  <a:srgbClr val="FF0000"/>
                </a:solidFill>
                <a:latin typeface="PingFang SC"/>
              </a:rPr>
              <a:t>消息，记录到本地日志文件中，转发给其他节点，即对这些未处理的请求在新的视图中重新执行一遍三阶段协议，保证视图切换过程中未处理的请求能够重新被处理。</a:t>
            </a:r>
            <a:endParaRPr lang="zh-CN" altLang="en-US" dirty="0">
              <a:solidFill>
                <a:srgbClr val="FF0000"/>
              </a:solidFill>
            </a:endParaRPr>
          </a:p>
        </p:txBody>
      </p:sp>
    </p:spTree>
    <p:extLst>
      <p:ext uri="{BB962C8B-B14F-4D97-AF65-F5344CB8AC3E}">
        <p14:creationId xmlns:p14="http://schemas.microsoft.com/office/powerpoint/2010/main" val="29561266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08603" y="975699"/>
            <a:ext cx="7290616" cy="1938992"/>
          </a:xfrm>
          <a:prstGeom prst="rect">
            <a:avLst/>
          </a:prstGeom>
          <a:noFill/>
        </p:spPr>
        <p:txBody>
          <a:bodyPr wrap="square" rtlCol="0">
            <a:spAutoFit/>
          </a:bodyPr>
          <a:lstStyle/>
          <a:p>
            <a:pPr eaLnBrk="0" fontAlgn="ctr" hangingPunct="0">
              <a:lnSpc>
                <a:spcPct val="150000"/>
              </a:lnSpc>
              <a:spcBef>
                <a:spcPct val="0"/>
              </a:spcBef>
              <a:spcAft>
                <a:spcPct val="0"/>
              </a:spcAft>
            </a:pPr>
            <a:r>
              <a:rPr lang="zh-CN" altLang="en-US" sz="2000" dirty="0" smtClean="0">
                <a:solidFill>
                  <a:srgbClr val="2F2F2F"/>
                </a:solidFill>
                <a:latin typeface="Arial" panose="020B0604020202020204" pitchFamily="34" charset="0"/>
                <a:ea typeface="-apple-system"/>
              </a:rPr>
              <a:t>新节点选出</a:t>
            </a:r>
            <a:r>
              <a:rPr lang="zh-CN" altLang="en-US" sz="2000" dirty="0">
                <a:solidFill>
                  <a:srgbClr val="2F2F2F"/>
                </a:solidFill>
                <a:latin typeface="Arial" panose="020B0604020202020204" pitchFamily="34" charset="0"/>
                <a:ea typeface="-apple-system"/>
              </a:rPr>
              <a:t>一个</a:t>
            </a:r>
            <a:r>
              <a:rPr lang="en-US" altLang="zh-CN" sz="2000" dirty="0">
                <a:solidFill>
                  <a:srgbClr val="2F2F2F"/>
                </a:solidFill>
                <a:latin typeface="Arial" panose="020B0604020202020204" pitchFamily="34" charset="0"/>
                <a:ea typeface="-apple-system"/>
              </a:rPr>
              <a:t>checkpoint</a:t>
            </a:r>
            <a:r>
              <a:rPr lang="zh-CN" altLang="en-US" sz="2000" dirty="0">
                <a:solidFill>
                  <a:srgbClr val="2F2F2F"/>
                </a:solidFill>
                <a:latin typeface="Arial" panose="020B0604020202020204" pitchFamily="34" charset="0"/>
                <a:ea typeface="-apple-system"/>
              </a:rPr>
              <a:t>作为新</a:t>
            </a:r>
            <a:r>
              <a:rPr lang="en-US" altLang="zh-CN" sz="2000" dirty="0">
                <a:solidFill>
                  <a:srgbClr val="2F2F2F"/>
                </a:solidFill>
                <a:latin typeface="Arial" panose="020B0604020202020204" pitchFamily="34" charset="0"/>
                <a:ea typeface="-apple-system"/>
              </a:rPr>
              <a:t>view</a:t>
            </a:r>
            <a:r>
              <a:rPr lang="zh-CN" altLang="en-US" sz="2000" dirty="0">
                <a:solidFill>
                  <a:srgbClr val="2F2F2F"/>
                </a:solidFill>
                <a:latin typeface="Arial" panose="020B0604020202020204" pitchFamily="34" charset="0"/>
                <a:ea typeface="-apple-system"/>
              </a:rPr>
              <a:t>处理请求的起始</a:t>
            </a:r>
            <a:r>
              <a:rPr lang="zh-CN" altLang="en-US" sz="2000" dirty="0" smtClean="0">
                <a:solidFill>
                  <a:srgbClr val="2F2F2F"/>
                </a:solidFill>
                <a:latin typeface="Arial" panose="020B0604020202020204" pitchFamily="34" charset="0"/>
                <a:ea typeface="-apple-system"/>
              </a:rPr>
              <a:t>状态</a:t>
            </a:r>
            <a:r>
              <a:rPr lang="en-US" altLang="zh-CN" sz="2000" dirty="0" smtClean="0">
                <a:solidFill>
                  <a:srgbClr val="2F2F2F"/>
                </a:solidFill>
                <a:latin typeface="Arial" panose="020B0604020202020204" pitchFamily="34" charset="0"/>
                <a:ea typeface="-apple-system"/>
              </a:rPr>
              <a:t>checkpoint</a:t>
            </a:r>
            <a:r>
              <a:rPr lang="zh-CN" altLang="en-US" sz="2000" dirty="0">
                <a:solidFill>
                  <a:srgbClr val="2F2F2F"/>
                </a:solidFill>
                <a:latin typeface="Arial" panose="020B0604020202020204" pitchFamily="34" charset="0"/>
                <a:ea typeface="-apple-system"/>
              </a:rPr>
              <a:t>就是当前节点处理的最新请求序号</a:t>
            </a:r>
            <a:r>
              <a:rPr lang="zh-CN" altLang="en-US" sz="2000" dirty="0" smtClean="0">
                <a:solidFill>
                  <a:srgbClr val="2F2F2F"/>
                </a:solidFill>
                <a:latin typeface="Arial" panose="020B0604020202020204" pitchFamily="34" charset="0"/>
                <a:ea typeface="-apple-system"/>
              </a:rPr>
              <a:t>。</a:t>
            </a:r>
            <a:endParaRPr lang="en-US" altLang="zh-CN" sz="20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en-US" altLang="zh-CN" sz="2000" dirty="0">
                <a:solidFill>
                  <a:srgbClr val="2F2F2F"/>
                </a:solidFill>
                <a:latin typeface="Arial" panose="020B0604020202020204" pitchFamily="34" charset="0"/>
                <a:ea typeface="-apple-system"/>
              </a:rPr>
              <a:t>	</a:t>
            </a:r>
            <a:endParaRPr lang="en-US" altLang="zh-CN" sz="20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en-US" altLang="zh-CN" sz="2000" dirty="0" smtClean="0">
                <a:solidFill>
                  <a:srgbClr val="3F3F3F"/>
                </a:solidFill>
                <a:latin typeface="PingFang SC"/>
              </a:rPr>
              <a:t>	</a:t>
            </a:r>
            <a:endParaRPr lang="zh-CN" altLang="en-US" sz="2000" dirty="0">
              <a:solidFill>
                <a:srgbClr val="2F2F2F"/>
              </a:solidFill>
              <a:latin typeface="Arial" panose="020B0604020202020204" pitchFamily="34" charset="0"/>
              <a:ea typeface="-apple-system"/>
            </a:endParaRPr>
          </a:p>
        </p:txBody>
      </p:sp>
      <p:sp>
        <p:nvSpPr>
          <p:cNvPr id="4" name="文本框 3"/>
          <p:cNvSpPr txBox="1"/>
          <p:nvPr/>
        </p:nvSpPr>
        <p:spPr>
          <a:xfrm>
            <a:off x="123871" y="452479"/>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算法视图变更</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86264" y="721108"/>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23871" y="248089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399271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868" y="2008909"/>
            <a:ext cx="4665684" cy="3159900"/>
          </a:xfrm>
          <a:prstGeom prst="rect">
            <a:avLst/>
          </a:prstGeom>
        </p:spPr>
      </p:pic>
      <p:sp>
        <p:nvSpPr>
          <p:cNvPr id="3" name="文本框 2"/>
          <p:cNvSpPr txBox="1"/>
          <p:nvPr/>
        </p:nvSpPr>
        <p:spPr>
          <a:xfrm>
            <a:off x="308603" y="975699"/>
            <a:ext cx="7290616" cy="4708981"/>
          </a:xfrm>
          <a:prstGeom prst="rect">
            <a:avLst/>
          </a:prstGeom>
          <a:noFill/>
        </p:spPr>
        <p:txBody>
          <a:bodyPr wrap="square" rtlCol="0">
            <a:spAutoFit/>
          </a:bodyPr>
          <a:lstStyle/>
          <a:p>
            <a:pPr eaLnBrk="0" fontAlgn="ctr" hangingPunct="0">
              <a:lnSpc>
                <a:spcPct val="150000"/>
              </a:lnSpc>
              <a:spcBef>
                <a:spcPct val="0"/>
              </a:spcBef>
              <a:spcAft>
                <a:spcPct val="0"/>
              </a:spcAft>
            </a:pPr>
            <a:r>
              <a:rPr lang="en-US" altLang="zh-CN" sz="2000" dirty="0" smtClean="0">
                <a:solidFill>
                  <a:srgbClr val="2F2F2F"/>
                </a:solidFill>
                <a:latin typeface="Arial" panose="020B0604020202020204" pitchFamily="34" charset="0"/>
                <a:ea typeface="-apple-system"/>
              </a:rPr>
              <a:t>checkpoint</a:t>
            </a:r>
            <a:r>
              <a:rPr lang="zh-CN" altLang="en-US" sz="2000" dirty="0">
                <a:solidFill>
                  <a:srgbClr val="2F2F2F"/>
                </a:solidFill>
                <a:latin typeface="Arial" panose="020B0604020202020204" pitchFamily="34" charset="0"/>
                <a:ea typeface="-apple-system"/>
              </a:rPr>
              <a:t>就是当前节点处理的最新请求序号</a:t>
            </a:r>
            <a:r>
              <a:rPr lang="zh-CN" altLang="en-US" sz="2000" dirty="0" smtClean="0">
                <a:solidFill>
                  <a:srgbClr val="2F2F2F"/>
                </a:solidFill>
                <a:latin typeface="Arial" panose="020B0604020202020204" pitchFamily="34" charset="0"/>
                <a:ea typeface="-apple-system"/>
              </a:rPr>
              <a:t>。</a:t>
            </a:r>
            <a:endParaRPr lang="en-US" altLang="zh-CN" sz="20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en-US" altLang="zh-CN" sz="2000" dirty="0">
                <a:solidFill>
                  <a:srgbClr val="2F2F2F"/>
                </a:solidFill>
                <a:latin typeface="Arial" panose="020B0604020202020204" pitchFamily="34" charset="0"/>
                <a:ea typeface="-apple-system"/>
              </a:rPr>
              <a:t>	</a:t>
            </a:r>
            <a:r>
              <a:rPr lang="zh-CN" altLang="en-US" sz="2000" dirty="0" smtClean="0">
                <a:solidFill>
                  <a:srgbClr val="2F2F2F"/>
                </a:solidFill>
                <a:latin typeface="Arial" panose="020B0604020202020204" pitchFamily="34" charset="0"/>
                <a:ea typeface="-apple-system"/>
              </a:rPr>
              <a:t>前</a:t>
            </a:r>
            <a:r>
              <a:rPr lang="zh-CN" altLang="en-US" sz="2000" dirty="0">
                <a:solidFill>
                  <a:srgbClr val="2F2F2F"/>
                </a:solidFill>
                <a:latin typeface="Arial" panose="020B0604020202020204" pitchFamily="34" charset="0"/>
                <a:ea typeface="-apple-system"/>
              </a:rPr>
              <a:t>文已经提到主节点收到请求是会给请求记录编号的。比如一个节点正在共识的一个请求编号是</a:t>
            </a:r>
            <a:r>
              <a:rPr lang="en-US" altLang="zh-CN" sz="2000" dirty="0">
                <a:solidFill>
                  <a:srgbClr val="2F2F2F"/>
                </a:solidFill>
                <a:latin typeface="Arial" panose="020B0604020202020204" pitchFamily="34" charset="0"/>
                <a:ea typeface="-apple-system"/>
              </a:rPr>
              <a:t>101</a:t>
            </a:r>
            <a:r>
              <a:rPr lang="zh-CN" altLang="en-US" sz="2000" dirty="0">
                <a:solidFill>
                  <a:srgbClr val="2F2F2F"/>
                </a:solidFill>
                <a:latin typeface="Arial" panose="020B0604020202020204" pitchFamily="34" charset="0"/>
                <a:ea typeface="-apple-system"/>
              </a:rPr>
              <a:t>，那么对于这个节点，它的</a:t>
            </a:r>
            <a:r>
              <a:rPr lang="en-US" altLang="zh-CN" sz="2000" dirty="0">
                <a:solidFill>
                  <a:srgbClr val="2F2F2F"/>
                </a:solidFill>
                <a:latin typeface="Arial" panose="020B0604020202020204" pitchFamily="34" charset="0"/>
                <a:ea typeface="-apple-system"/>
              </a:rPr>
              <a:t>checkpoint</a:t>
            </a:r>
            <a:r>
              <a:rPr lang="zh-CN" altLang="en-US" sz="2000" dirty="0">
                <a:solidFill>
                  <a:srgbClr val="2F2F2F"/>
                </a:solidFill>
                <a:latin typeface="Arial" panose="020B0604020202020204" pitchFamily="34" charset="0"/>
                <a:ea typeface="-apple-system"/>
              </a:rPr>
              <a:t>就是</a:t>
            </a:r>
            <a:r>
              <a:rPr lang="en-US" altLang="zh-CN" sz="2000" dirty="0" smtClean="0">
                <a:solidFill>
                  <a:srgbClr val="2F2F2F"/>
                </a:solidFill>
                <a:latin typeface="Arial" panose="020B0604020202020204" pitchFamily="34" charset="0"/>
                <a:ea typeface="-apple-system"/>
              </a:rPr>
              <a:t>101</a:t>
            </a:r>
          </a:p>
          <a:p>
            <a:pPr eaLnBrk="0" fontAlgn="ctr" hangingPunct="0">
              <a:lnSpc>
                <a:spcPct val="150000"/>
              </a:lnSpc>
              <a:spcBef>
                <a:spcPct val="0"/>
              </a:spcBef>
              <a:spcAft>
                <a:spcPct val="0"/>
              </a:spcAft>
            </a:pPr>
            <a:endParaRPr lang="en-US" altLang="zh-CN" sz="20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en-US" altLang="zh-CN" sz="2000" dirty="0" smtClean="0">
                <a:solidFill>
                  <a:srgbClr val="2F2F2F"/>
                </a:solidFill>
                <a:latin typeface="Arial" panose="020B0604020202020204" pitchFamily="34" charset="0"/>
                <a:ea typeface="-apple-system"/>
              </a:rPr>
              <a:t>stable </a:t>
            </a:r>
            <a:r>
              <a:rPr lang="en-US" altLang="zh-CN" sz="2000" dirty="0">
                <a:solidFill>
                  <a:srgbClr val="2F2F2F"/>
                </a:solidFill>
                <a:latin typeface="Arial" panose="020B0604020202020204" pitchFamily="34" charset="0"/>
                <a:ea typeface="-apple-system"/>
              </a:rPr>
              <a:t>checkpoint</a:t>
            </a:r>
            <a:r>
              <a:rPr lang="zh-CN" altLang="en-US" sz="2000" dirty="0">
                <a:solidFill>
                  <a:srgbClr val="2F2F2F"/>
                </a:solidFill>
                <a:latin typeface="Arial" panose="020B0604020202020204" pitchFamily="34" charset="0"/>
                <a:ea typeface="-apple-system"/>
              </a:rPr>
              <a:t>（稳定检查点）呢</a:t>
            </a:r>
            <a:r>
              <a:rPr lang="zh-CN" altLang="en-US" sz="2000" dirty="0" smtClean="0">
                <a:solidFill>
                  <a:srgbClr val="2F2F2F"/>
                </a:solidFill>
                <a:latin typeface="Arial" panose="020B0604020202020204" pitchFamily="34" charset="0"/>
                <a:ea typeface="-apple-system"/>
              </a:rPr>
              <a:t>？</a:t>
            </a:r>
            <a:endParaRPr lang="en-US" altLang="zh-CN" sz="20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en-US" altLang="zh-CN" sz="2000" dirty="0" smtClean="0">
                <a:solidFill>
                  <a:srgbClr val="2F2F2F"/>
                </a:solidFill>
                <a:latin typeface="Arial" panose="020B0604020202020204" pitchFamily="34" charset="0"/>
                <a:ea typeface="-apple-system"/>
              </a:rPr>
              <a:t>	</a:t>
            </a:r>
            <a:r>
              <a:rPr lang="zh-CN" altLang="en-US" sz="2000" dirty="0" smtClean="0">
                <a:solidFill>
                  <a:srgbClr val="2F2F2F"/>
                </a:solidFill>
                <a:latin typeface="Arial" panose="020B0604020202020204" pitchFamily="34" charset="0"/>
                <a:ea typeface="-apple-system"/>
              </a:rPr>
              <a:t>大部</a:t>
            </a:r>
            <a:r>
              <a:rPr lang="zh-CN" altLang="en-US" sz="2000" dirty="0">
                <a:solidFill>
                  <a:srgbClr val="2F2F2F"/>
                </a:solidFill>
                <a:latin typeface="Arial" panose="020B0604020202020204" pitchFamily="34" charset="0"/>
                <a:ea typeface="-apple-system"/>
              </a:rPr>
              <a:t>分节点（</a:t>
            </a:r>
            <a:r>
              <a:rPr lang="en-US" altLang="zh-CN" sz="2000" dirty="0">
                <a:solidFill>
                  <a:srgbClr val="2F2F2F"/>
                </a:solidFill>
                <a:latin typeface="Arial" panose="020B0604020202020204" pitchFamily="34" charset="0"/>
                <a:ea typeface="-apple-system"/>
              </a:rPr>
              <a:t>2f+1</a:t>
            </a:r>
            <a:r>
              <a:rPr lang="zh-CN" altLang="en-US" sz="2000" dirty="0">
                <a:solidFill>
                  <a:srgbClr val="2F2F2F"/>
                </a:solidFill>
                <a:latin typeface="Arial" panose="020B0604020202020204" pitchFamily="34" charset="0"/>
                <a:ea typeface="-apple-system"/>
              </a:rPr>
              <a:t>）已经共识完成的最大请求序号</a:t>
            </a:r>
            <a:r>
              <a:rPr lang="zh-CN" altLang="en-US" sz="2000" dirty="0" smtClean="0">
                <a:solidFill>
                  <a:srgbClr val="2F2F2F"/>
                </a:solidFill>
                <a:latin typeface="Arial" panose="020B0604020202020204" pitchFamily="34" charset="0"/>
                <a:ea typeface="-apple-system"/>
              </a:rPr>
              <a:t>。比如</a:t>
            </a:r>
            <a:r>
              <a:rPr lang="zh-CN" altLang="en-US" sz="2000" dirty="0">
                <a:solidFill>
                  <a:srgbClr val="2F2F2F"/>
                </a:solidFill>
                <a:latin typeface="Arial" panose="020B0604020202020204" pitchFamily="34" charset="0"/>
                <a:ea typeface="-apple-system"/>
              </a:rPr>
              <a:t>系统有</a:t>
            </a:r>
            <a:r>
              <a:rPr lang="en-US" altLang="zh-CN" sz="2000" dirty="0">
                <a:solidFill>
                  <a:srgbClr val="2F2F2F"/>
                </a:solidFill>
                <a:latin typeface="Arial" panose="020B0604020202020204" pitchFamily="34" charset="0"/>
                <a:ea typeface="-apple-system"/>
              </a:rPr>
              <a:t>4</a:t>
            </a:r>
            <a:r>
              <a:rPr lang="zh-CN" altLang="en-US" sz="2000" dirty="0">
                <a:solidFill>
                  <a:srgbClr val="2F2F2F"/>
                </a:solidFill>
                <a:latin typeface="Arial" panose="020B0604020202020204" pitchFamily="34" charset="0"/>
                <a:ea typeface="-apple-system"/>
              </a:rPr>
              <a:t>个节点，三个节点都已经共识完了的请求编号是</a:t>
            </a:r>
            <a:r>
              <a:rPr lang="en-US" altLang="zh-CN" sz="2000" dirty="0">
                <a:solidFill>
                  <a:srgbClr val="2F2F2F"/>
                </a:solidFill>
                <a:latin typeface="Arial" panose="020B0604020202020204" pitchFamily="34" charset="0"/>
                <a:ea typeface="-apple-system"/>
              </a:rPr>
              <a:t>213.</a:t>
            </a:r>
            <a:r>
              <a:rPr lang="zh-CN" altLang="en-US" sz="2000" dirty="0">
                <a:solidFill>
                  <a:srgbClr val="2F2F2F"/>
                </a:solidFill>
                <a:latin typeface="Arial" panose="020B0604020202020204" pitchFamily="34" charset="0"/>
                <a:ea typeface="-apple-system"/>
              </a:rPr>
              <a:t>那么这个</a:t>
            </a:r>
            <a:r>
              <a:rPr lang="en-US" altLang="zh-CN" sz="2000" dirty="0">
                <a:solidFill>
                  <a:srgbClr val="2F2F2F"/>
                </a:solidFill>
                <a:latin typeface="Arial" panose="020B0604020202020204" pitchFamily="34" charset="0"/>
                <a:ea typeface="-apple-system"/>
              </a:rPr>
              <a:t>213</a:t>
            </a:r>
            <a:r>
              <a:rPr lang="zh-CN" altLang="en-US" sz="2000" dirty="0">
                <a:solidFill>
                  <a:srgbClr val="2F2F2F"/>
                </a:solidFill>
                <a:latin typeface="Arial" panose="020B0604020202020204" pitchFamily="34" charset="0"/>
                <a:ea typeface="-apple-system"/>
              </a:rPr>
              <a:t>就是</a:t>
            </a:r>
            <a:r>
              <a:rPr lang="en-US" altLang="zh-CN" sz="2000" dirty="0">
                <a:solidFill>
                  <a:srgbClr val="2F2F2F"/>
                </a:solidFill>
                <a:latin typeface="Arial" panose="020B0604020202020204" pitchFamily="34" charset="0"/>
                <a:ea typeface="-apple-system"/>
              </a:rPr>
              <a:t>stable </a:t>
            </a:r>
            <a:r>
              <a:rPr lang="en-US" altLang="zh-CN" sz="2000" dirty="0" smtClean="0">
                <a:solidFill>
                  <a:srgbClr val="2F2F2F"/>
                </a:solidFill>
                <a:latin typeface="Arial" panose="020B0604020202020204" pitchFamily="34" charset="0"/>
                <a:ea typeface="-apple-system"/>
              </a:rPr>
              <a:t>checkpoint</a:t>
            </a:r>
          </a:p>
          <a:p>
            <a:pPr eaLnBrk="0" fontAlgn="ctr" hangingPunct="0">
              <a:lnSpc>
                <a:spcPct val="150000"/>
              </a:lnSpc>
              <a:spcBef>
                <a:spcPct val="0"/>
              </a:spcBef>
              <a:spcAft>
                <a:spcPct val="0"/>
              </a:spcAft>
            </a:pPr>
            <a:r>
              <a:rPr lang="en-US" altLang="zh-CN" sz="2000" dirty="0" smtClean="0">
                <a:solidFill>
                  <a:srgbClr val="3F3F3F"/>
                </a:solidFill>
                <a:latin typeface="PingFang SC"/>
              </a:rPr>
              <a:t>	</a:t>
            </a:r>
            <a:endParaRPr lang="zh-CN" altLang="en-US" sz="2000" dirty="0">
              <a:solidFill>
                <a:srgbClr val="2F2F2F"/>
              </a:solidFill>
              <a:latin typeface="Arial" panose="020B0604020202020204" pitchFamily="34" charset="0"/>
              <a:ea typeface="-apple-system"/>
            </a:endParaRPr>
          </a:p>
        </p:txBody>
      </p:sp>
      <p:sp>
        <p:nvSpPr>
          <p:cNvPr id="4" name="文本框 3"/>
          <p:cNvSpPr txBox="1"/>
          <p:nvPr/>
        </p:nvSpPr>
        <p:spPr>
          <a:xfrm>
            <a:off x="123871" y="452479"/>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算法视图变更</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86264" y="721108"/>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23871" y="248089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8" name="矩形 7"/>
          <p:cNvSpPr/>
          <p:nvPr/>
        </p:nvSpPr>
        <p:spPr>
          <a:xfrm>
            <a:off x="374071" y="5684680"/>
            <a:ext cx="11575473" cy="923330"/>
          </a:xfrm>
          <a:prstGeom prst="rect">
            <a:avLst/>
          </a:prstGeom>
        </p:spPr>
        <p:txBody>
          <a:bodyPr wrap="square">
            <a:spAutoFit/>
          </a:bodyPr>
          <a:lstStyle/>
          <a:p>
            <a:pPr eaLnBrk="0" fontAlgn="ctr" hangingPunct="0">
              <a:lnSpc>
                <a:spcPct val="150000"/>
              </a:lnSpc>
              <a:spcBef>
                <a:spcPct val="0"/>
              </a:spcBef>
              <a:spcAft>
                <a:spcPct val="0"/>
              </a:spcAft>
            </a:pPr>
            <a:r>
              <a:rPr lang="zh-CN" altLang="en-US" dirty="0" smtClean="0">
                <a:solidFill>
                  <a:srgbClr val="FF0000"/>
                </a:solidFill>
                <a:latin typeface="PingFang SC"/>
              </a:rPr>
              <a:t>当检查点</a:t>
            </a:r>
            <a:r>
              <a:rPr lang="zh-CN" altLang="en-US" dirty="0">
                <a:solidFill>
                  <a:srgbClr val="FF0000"/>
                </a:solidFill>
                <a:latin typeface="PingFang SC"/>
              </a:rPr>
              <a:t>被证明</a:t>
            </a:r>
            <a:r>
              <a:rPr lang="zh-CN" altLang="en-US" dirty="0" smtClean="0">
                <a:solidFill>
                  <a:srgbClr val="FF0000"/>
                </a:solidFill>
                <a:latin typeface="PingFang SC"/>
              </a:rPr>
              <a:t>是稳定后，节点</a:t>
            </a:r>
            <a:r>
              <a:rPr lang="zh-CN" altLang="en-US" dirty="0">
                <a:solidFill>
                  <a:srgbClr val="FF0000"/>
                </a:solidFill>
                <a:latin typeface="PingFang SC"/>
              </a:rPr>
              <a:t>会把本地消息日志中的消息中客户端请求序列号小于或者等于 </a:t>
            </a:r>
            <a:r>
              <a:rPr lang="en-US" altLang="zh-CN" dirty="0">
                <a:solidFill>
                  <a:srgbClr val="FF0000"/>
                </a:solidFill>
                <a:latin typeface="PingFang SC"/>
              </a:rPr>
              <a:t>n </a:t>
            </a:r>
            <a:r>
              <a:rPr lang="zh-CN" altLang="en-US" dirty="0">
                <a:solidFill>
                  <a:srgbClr val="FF0000"/>
                </a:solidFill>
                <a:latin typeface="PingFang SC"/>
              </a:rPr>
              <a:t>的消息（</a:t>
            </a:r>
            <a:r>
              <a:rPr lang="en-US" altLang="zh-CN" dirty="0">
                <a:solidFill>
                  <a:srgbClr val="FF0000"/>
                </a:solidFill>
                <a:latin typeface="PingFang SC"/>
              </a:rPr>
              <a:t>pre-prepare</a:t>
            </a:r>
            <a:r>
              <a:rPr lang="zh-CN" altLang="en-US" dirty="0">
                <a:solidFill>
                  <a:srgbClr val="FF0000"/>
                </a:solidFill>
                <a:latin typeface="PingFang SC"/>
              </a:rPr>
              <a:t>、</a:t>
            </a:r>
            <a:r>
              <a:rPr lang="en-US" altLang="zh-CN" dirty="0">
                <a:solidFill>
                  <a:srgbClr val="FF0000"/>
                </a:solidFill>
                <a:latin typeface="PingFang SC"/>
              </a:rPr>
              <a:t>prepare</a:t>
            </a:r>
            <a:r>
              <a:rPr lang="zh-CN" altLang="en-US" dirty="0">
                <a:solidFill>
                  <a:srgbClr val="FF0000"/>
                </a:solidFill>
                <a:latin typeface="PingFang SC"/>
              </a:rPr>
              <a:t>、</a:t>
            </a:r>
            <a:r>
              <a:rPr lang="en-US" altLang="zh-CN" dirty="0">
                <a:solidFill>
                  <a:srgbClr val="FF0000"/>
                </a:solidFill>
                <a:latin typeface="PingFang SC"/>
              </a:rPr>
              <a:t>commit </a:t>
            </a:r>
            <a:r>
              <a:rPr lang="zh-CN" altLang="en-US" dirty="0">
                <a:solidFill>
                  <a:srgbClr val="FF0000"/>
                </a:solidFill>
                <a:latin typeface="PingFang SC"/>
              </a:rPr>
              <a:t>消息）都删掉。同时，它会删掉旧的检查点和 </a:t>
            </a:r>
            <a:r>
              <a:rPr lang="en-US" altLang="zh-CN" dirty="0">
                <a:solidFill>
                  <a:srgbClr val="FF0000"/>
                </a:solidFill>
                <a:latin typeface="PingFang SC"/>
              </a:rPr>
              <a:t>checkpoint </a:t>
            </a:r>
            <a:r>
              <a:rPr lang="zh-CN" altLang="en-US" dirty="0">
                <a:solidFill>
                  <a:srgbClr val="FF0000"/>
                </a:solidFill>
                <a:latin typeface="PingFang SC"/>
              </a:rPr>
              <a:t>消息。</a:t>
            </a:r>
            <a:endParaRPr lang="zh-CN" altLang="en-US" dirty="0">
              <a:solidFill>
                <a:srgbClr val="FF0000"/>
              </a:solidFill>
            </a:endParaRPr>
          </a:p>
        </p:txBody>
      </p:sp>
    </p:spTree>
    <p:extLst>
      <p:ext uri="{BB962C8B-B14F-4D97-AF65-F5344CB8AC3E}">
        <p14:creationId xmlns:p14="http://schemas.microsoft.com/office/powerpoint/2010/main" val="38233500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3871" y="452479"/>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算法视图变更</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86264" y="721108"/>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23871" y="248089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627" y="1090440"/>
            <a:ext cx="6967276" cy="4718685"/>
          </a:xfrm>
          <a:prstGeom prst="rect">
            <a:avLst/>
          </a:prstGeom>
        </p:spPr>
      </p:pic>
      <p:sp>
        <p:nvSpPr>
          <p:cNvPr id="8" name="矩形 7"/>
          <p:cNvSpPr/>
          <p:nvPr/>
        </p:nvSpPr>
        <p:spPr>
          <a:xfrm>
            <a:off x="7204363" y="1435115"/>
            <a:ext cx="4574772" cy="4154984"/>
          </a:xfrm>
          <a:prstGeom prst="rect">
            <a:avLst/>
          </a:prstGeom>
        </p:spPr>
        <p:txBody>
          <a:bodyPr wrap="square">
            <a:spAutoFit/>
          </a:bodyPr>
          <a:lstStyle/>
          <a:p>
            <a:r>
              <a:rPr lang="zh-CN" altLang="en-US" sz="2400" dirty="0">
                <a:solidFill>
                  <a:srgbClr val="4B4B4B"/>
                </a:solidFill>
                <a:latin typeface="Verdana" panose="020B0604030504040204" pitchFamily="34" charset="0"/>
              </a:rPr>
              <a:t>图中</a:t>
            </a:r>
            <a:r>
              <a:rPr lang="en-US" altLang="zh-CN" sz="2400" dirty="0">
                <a:solidFill>
                  <a:srgbClr val="4B4B4B"/>
                </a:solidFill>
                <a:latin typeface="Verdana" panose="020B0604030504040204" pitchFamily="34" charset="0"/>
              </a:rPr>
              <a:t>A</a:t>
            </a:r>
            <a:r>
              <a:rPr lang="zh-CN" altLang="en-US" sz="2400" dirty="0">
                <a:solidFill>
                  <a:srgbClr val="4B4B4B"/>
                </a:solidFill>
                <a:latin typeface="Verdana" panose="020B0604030504040204" pitchFamily="34" charset="0"/>
              </a:rPr>
              <a:t>节点的当前请求编号是</a:t>
            </a:r>
            <a:r>
              <a:rPr lang="en-US" altLang="zh-CN" sz="2400" dirty="0">
                <a:solidFill>
                  <a:srgbClr val="4B4B4B"/>
                </a:solidFill>
                <a:latin typeface="Verdana" panose="020B0604030504040204" pitchFamily="34" charset="0"/>
              </a:rPr>
              <a:t>1039</a:t>
            </a:r>
            <a:r>
              <a:rPr lang="zh-CN" altLang="en-US" sz="2400" dirty="0">
                <a:solidFill>
                  <a:srgbClr val="4B4B4B"/>
                </a:solidFill>
                <a:latin typeface="Verdana" panose="020B0604030504040204" pitchFamily="34" charset="0"/>
              </a:rPr>
              <a:t>，即</a:t>
            </a:r>
            <a:r>
              <a:rPr lang="en-US" altLang="zh-CN" sz="2400" dirty="0">
                <a:solidFill>
                  <a:srgbClr val="4B4B4B"/>
                </a:solidFill>
                <a:latin typeface="Verdana" panose="020B0604030504040204" pitchFamily="34" charset="0"/>
              </a:rPr>
              <a:t>checkpoint</a:t>
            </a:r>
            <a:r>
              <a:rPr lang="zh-CN" altLang="en-US" sz="2400" dirty="0">
                <a:solidFill>
                  <a:srgbClr val="4B4B4B"/>
                </a:solidFill>
                <a:latin typeface="Verdana" panose="020B0604030504040204" pitchFamily="34" charset="0"/>
              </a:rPr>
              <a:t>为</a:t>
            </a:r>
            <a:r>
              <a:rPr lang="en-US" altLang="zh-CN" sz="2400" dirty="0">
                <a:solidFill>
                  <a:srgbClr val="4B4B4B"/>
                </a:solidFill>
                <a:latin typeface="Verdana" panose="020B0604030504040204" pitchFamily="34" charset="0"/>
              </a:rPr>
              <a:t>1039</a:t>
            </a:r>
            <a:r>
              <a:rPr lang="zh-CN" altLang="en-US" sz="2400" dirty="0" smtClean="0">
                <a:solidFill>
                  <a:srgbClr val="4B4B4B"/>
                </a:solidFill>
                <a:latin typeface="Verdana" panose="020B0604030504040204" pitchFamily="34" charset="0"/>
              </a:rPr>
              <a:t>，</a:t>
            </a:r>
            <a:endParaRPr lang="en-US" altLang="zh-CN" sz="2400" dirty="0" smtClean="0">
              <a:solidFill>
                <a:srgbClr val="4B4B4B"/>
              </a:solidFill>
              <a:latin typeface="Verdana" panose="020B0604030504040204" pitchFamily="34" charset="0"/>
            </a:endParaRPr>
          </a:p>
          <a:p>
            <a:r>
              <a:rPr lang="en-US" altLang="zh-CN" sz="2400" dirty="0" smtClean="0">
                <a:solidFill>
                  <a:srgbClr val="4B4B4B"/>
                </a:solidFill>
                <a:latin typeface="Verdana" panose="020B0604030504040204" pitchFamily="34" charset="0"/>
              </a:rPr>
              <a:t>B</a:t>
            </a:r>
            <a:r>
              <a:rPr lang="zh-CN" altLang="en-US" sz="2400" dirty="0">
                <a:solidFill>
                  <a:srgbClr val="4B4B4B"/>
                </a:solidFill>
                <a:latin typeface="Verdana" panose="020B0604030504040204" pitchFamily="34" charset="0"/>
              </a:rPr>
              <a:t>节点的</a:t>
            </a:r>
            <a:r>
              <a:rPr lang="en-US" altLang="zh-CN" sz="2400" dirty="0">
                <a:solidFill>
                  <a:srgbClr val="4B4B4B"/>
                </a:solidFill>
                <a:latin typeface="Verdana" panose="020B0604030504040204" pitchFamily="34" charset="0"/>
              </a:rPr>
              <a:t>checkpoint</a:t>
            </a:r>
            <a:r>
              <a:rPr lang="zh-CN" altLang="en-US" sz="2400" dirty="0">
                <a:solidFill>
                  <a:srgbClr val="4B4B4B"/>
                </a:solidFill>
                <a:latin typeface="Verdana" panose="020B0604030504040204" pitchFamily="34" charset="0"/>
              </a:rPr>
              <a:t>为</a:t>
            </a:r>
            <a:r>
              <a:rPr lang="en-US" altLang="zh-CN" sz="2400" dirty="0">
                <a:solidFill>
                  <a:srgbClr val="4B4B4B"/>
                </a:solidFill>
                <a:latin typeface="Verdana" panose="020B0604030504040204" pitchFamily="34" charset="0"/>
              </a:rPr>
              <a:t>1133</a:t>
            </a:r>
            <a:r>
              <a:rPr lang="en-US" altLang="zh-CN" sz="2400" dirty="0" smtClean="0">
                <a:solidFill>
                  <a:srgbClr val="4B4B4B"/>
                </a:solidFill>
                <a:latin typeface="Verdana" panose="020B0604030504040204" pitchFamily="34" charset="0"/>
              </a:rPr>
              <a:t>.</a:t>
            </a:r>
          </a:p>
          <a:p>
            <a:endParaRPr lang="en-US" altLang="zh-CN" sz="2400" dirty="0">
              <a:solidFill>
                <a:srgbClr val="4B4B4B"/>
              </a:solidFill>
              <a:latin typeface="Verdana" panose="020B0604030504040204" pitchFamily="34" charset="0"/>
            </a:endParaRPr>
          </a:p>
          <a:p>
            <a:r>
              <a:rPr lang="zh-CN" altLang="en-US" sz="2400" dirty="0" smtClean="0">
                <a:solidFill>
                  <a:srgbClr val="4B4B4B"/>
                </a:solidFill>
                <a:latin typeface="Verdana" panose="020B0604030504040204" pitchFamily="34" charset="0"/>
              </a:rPr>
              <a:t>当前</a:t>
            </a:r>
            <a:r>
              <a:rPr lang="zh-CN" altLang="en-US" sz="2400" dirty="0">
                <a:solidFill>
                  <a:srgbClr val="4B4B4B"/>
                </a:solidFill>
                <a:latin typeface="Verdana" panose="020B0604030504040204" pitchFamily="34" charset="0"/>
              </a:rPr>
              <a:t>系统</a:t>
            </a:r>
            <a:r>
              <a:rPr lang="en-US" altLang="zh-CN" sz="2400" dirty="0">
                <a:solidFill>
                  <a:srgbClr val="4B4B4B"/>
                </a:solidFill>
                <a:latin typeface="Verdana" panose="020B0604030504040204" pitchFamily="34" charset="0"/>
              </a:rPr>
              <a:t>stable checkpoint</a:t>
            </a:r>
            <a:r>
              <a:rPr lang="zh-CN" altLang="en-US" sz="2400" dirty="0">
                <a:solidFill>
                  <a:srgbClr val="4B4B4B"/>
                </a:solidFill>
                <a:latin typeface="Verdana" panose="020B0604030504040204" pitchFamily="34" charset="0"/>
              </a:rPr>
              <a:t>为</a:t>
            </a:r>
            <a:r>
              <a:rPr lang="en-US" altLang="zh-CN" sz="2400" dirty="0">
                <a:solidFill>
                  <a:srgbClr val="4B4B4B"/>
                </a:solidFill>
                <a:latin typeface="Verdana" panose="020B0604030504040204" pitchFamily="34" charset="0"/>
              </a:rPr>
              <a:t>1034</a:t>
            </a:r>
            <a:r>
              <a:rPr lang="en-US" altLang="zh-CN" sz="2400" dirty="0" smtClean="0">
                <a:solidFill>
                  <a:srgbClr val="4B4B4B"/>
                </a:solidFill>
                <a:latin typeface="Verdana" panose="020B0604030504040204" pitchFamily="34" charset="0"/>
              </a:rPr>
              <a:t>.</a:t>
            </a:r>
          </a:p>
          <a:p>
            <a:r>
              <a:rPr lang="zh-CN" altLang="en-US" sz="2400" dirty="0" smtClean="0">
                <a:solidFill>
                  <a:srgbClr val="4B4B4B"/>
                </a:solidFill>
                <a:latin typeface="Verdana" panose="020B0604030504040204" pitchFamily="34" charset="0"/>
              </a:rPr>
              <a:t>那么</a:t>
            </a:r>
            <a:r>
              <a:rPr lang="en-US" altLang="zh-CN" sz="2400" dirty="0">
                <a:solidFill>
                  <a:srgbClr val="4B4B4B"/>
                </a:solidFill>
                <a:latin typeface="Verdana" panose="020B0604030504040204" pitchFamily="34" charset="0"/>
              </a:rPr>
              <a:t>1034</a:t>
            </a:r>
            <a:r>
              <a:rPr lang="zh-CN" altLang="en-US" sz="2400" dirty="0">
                <a:solidFill>
                  <a:srgbClr val="4B4B4B"/>
                </a:solidFill>
                <a:latin typeface="Verdana" panose="020B0604030504040204" pitchFamily="34" charset="0"/>
              </a:rPr>
              <a:t>这个编号就是低水位，而高水位</a:t>
            </a:r>
            <a:r>
              <a:rPr lang="en-US" altLang="zh-CN" sz="2400" dirty="0">
                <a:solidFill>
                  <a:srgbClr val="4B4B4B"/>
                </a:solidFill>
                <a:latin typeface="Verdana" panose="020B0604030504040204" pitchFamily="34" charset="0"/>
              </a:rPr>
              <a:t>H=</a:t>
            </a:r>
            <a:r>
              <a:rPr lang="zh-CN" altLang="en-US" sz="2400" dirty="0">
                <a:solidFill>
                  <a:srgbClr val="4B4B4B"/>
                </a:solidFill>
                <a:latin typeface="Verdana" panose="020B0604030504040204" pitchFamily="34" charset="0"/>
              </a:rPr>
              <a:t>低水位</a:t>
            </a:r>
            <a:r>
              <a:rPr lang="en-US" altLang="zh-CN" sz="2400" dirty="0" err="1">
                <a:solidFill>
                  <a:srgbClr val="4B4B4B"/>
                </a:solidFill>
                <a:latin typeface="Verdana" panose="020B0604030504040204" pitchFamily="34" charset="0"/>
              </a:rPr>
              <a:t>h+L</a:t>
            </a:r>
            <a:r>
              <a:rPr lang="zh-CN" altLang="en-US" sz="2400" dirty="0">
                <a:solidFill>
                  <a:srgbClr val="4B4B4B"/>
                </a:solidFill>
                <a:latin typeface="Verdana" panose="020B0604030504040204" pitchFamily="34" charset="0"/>
              </a:rPr>
              <a:t>，其中</a:t>
            </a:r>
            <a:r>
              <a:rPr lang="en-US" altLang="zh-CN" sz="2400" dirty="0">
                <a:solidFill>
                  <a:srgbClr val="4B4B4B"/>
                </a:solidFill>
                <a:latin typeface="Verdana" panose="020B0604030504040204" pitchFamily="34" charset="0"/>
              </a:rPr>
              <a:t>L</a:t>
            </a:r>
            <a:r>
              <a:rPr lang="zh-CN" altLang="en-US" sz="2400" dirty="0">
                <a:solidFill>
                  <a:srgbClr val="4B4B4B"/>
                </a:solidFill>
                <a:latin typeface="Verdana" panose="020B0604030504040204" pitchFamily="34" charset="0"/>
              </a:rPr>
              <a:t>是可以设定的数值。因此图中系统的高水位为</a:t>
            </a:r>
            <a:r>
              <a:rPr lang="en-US" altLang="zh-CN" sz="2400" dirty="0">
                <a:solidFill>
                  <a:srgbClr val="4B4B4B"/>
                </a:solidFill>
                <a:latin typeface="Verdana" panose="020B0604030504040204" pitchFamily="34" charset="0"/>
              </a:rPr>
              <a:t>1034+100=1134</a:t>
            </a:r>
            <a:r>
              <a:rPr lang="zh-CN" altLang="en-US" sz="2400" dirty="0">
                <a:solidFill>
                  <a:srgbClr val="4B4B4B"/>
                </a:solidFill>
                <a:latin typeface="Verdana" panose="020B0604030504040204" pitchFamily="34" charset="0"/>
              </a:rPr>
              <a:t>。</a:t>
            </a:r>
            <a:endParaRPr lang="zh-CN" altLang="en-US" sz="2400" dirty="0"/>
          </a:p>
        </p:txBody>
      </p:sp>
    </p:spTree>
    <p:extLst>
      <p:ext uri="{BB962C8B-B14F-4D97-AF65-F5344CB8AC3E}">
        <p14:creationId xmlns:p14="http://schemas.microsoft.com/office/powerpoint/2010/main" val="23256234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08602" y="975699"/>
            <a:ext cx="10303980" cy="5078313"/>
          </a:xfrm>
          <a:prstGeom prst="rect">
            <a:avLst/>
          </a:prstGeom>
          <a:noFill/>
        </p:spPr>
        <p:txBody>
          <a:bodyPr wrap="square" rtlCol="0">
            <a:spAutoFit/>
          </a:bodyPr>
          <a:lstStyle/>
          <a:p>
            <a:pPr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接下来</a:t>
            </a:r>
            <a:r>
              <a:rPr lang="zh-CN" altLang="en-US" sz="2400" dirty="0">
                <a:solidFill>
                  <a:srgbClr val="2F2F2F"/>
                </a:solidFill>
                <a:latin typeface="Arial" panose="020B0604020202020204" pitchFamily="34" charset="0"/>
                <a:ea typeface="-apple-system"/>
              </a:rPr>
              <a:t>，主节点会从</a:t>
            </a:r>
            <a:r>
              <a:rPr lang="en-US" altLang="zh-CN" sz="2400" dirty="0">
                <a:solidFill>
                  <a:srgbClr val="2F2F2F"/>
                </a:solidFill>
                <a:latin typeface="Arial" panose="020B0604020202020204" pitchFamily="34" charset="0"/>
                <a:ea typeface="-apple-system"/>
              </a:rPr>
              <a:t>h</a:t>
            </a:r>
            <a:r>
              <a:rPr lang="zh-CN" altLang="en-US" sz="2400" dirty="0">
                <a:solidFill>
                  <a:srgbClr val="2F2F2F"/>
                </a:solidFill>
                <a:latin typeface="Arial" panose="020B0604020202020204" pitchFamily="34" charset="0"/>
                <a:ea typeface="-apple-system"/>
              </a:rPr>
              <a:t>开始依次选取</a:t>
            </a:r>
            <a:r>
              <a:rPr lang="en-US" altLang="zh-CN" sz="2400" dirty="0">
                <a:solidFill>
                  <a:srgbClr val="2F2F2F"/>
                </a:solidFill>
                <a:latin typeface="Arial" panose="020B0604020202020204" pitchFamily="34" charset="0"/>
                <a:ea typeface="-apple-system"/>
              </a:rPr>
              <a:t>h</a:t>
            </a:r>
            <a:r>
              <a:rPr lang="zh-CN" altLang="en-US" sz="2400" dirty="0">
                <a:solidFill>
                  <a:srgbClr val="2F2F2F"/>
                </a:solidFill>
                <a:latin typeface="Arial" panose="020B0604020202020204" pitchFamily="34" charset="0"/>
                <a:ea typeface="-apple-system"/>
              </a:rPr>
              <a:t>到</a:t>
            </a:r>
            <a:r>
              <a:rPr lang="en-US" altLang="zh-CN" sz="2400" dirty="0" err="1">
                <a:solidFill>
                  <a:srgbClr val="2F2F2F"/>
                </a:solidFill>
                <a:latin typeface="Arial" panose="020B0604020202020204" pitchFamily="34" charset="0"/>
                <a:ea typeface="-apple-system"/>
              </a:rPr>
              <a:t>h+L</a:t>
            </a:r>
            <a:r>
              <a:rPr lang="zh-CN" altLang="en-US" sz="2400" dirty="0">
                <a:solidFill>
                  <a:srgbClr val="2F2F2F"/>
                </a:solidFill>
                <a:latin typeface="Arial" panose="020B0604020202020204" pitchFamily="34" charset="0"/>
                <a:ea typeface="-apple-system"/>
              </a:rPr>
              <a:t>（</a:t>
            </a:r>
            <a:r>
              <a:rPr lang="en-US" altLang="zh-CN" sz="2400" dirty="0">
                <a:solidFill>
                  <a:srgbClr val="2F2F2F"/>
                </a:solidFill>
                <a:latin typeface="Arial" panose="020B0604020202020204" pitchFamily="34" charset="0"/>
                <a:ea typeface="-apple-system"/>
              </a:rPr>
              <a:t>L</a:t>
            </a:r>
            <a:r>
              <a:rPr lang="zh-CN" altLang="en-US" sz="2400" dirty="0">
                <a:solidFill>
                  <a:srgbClr val="2F2F2F"/>
                </a:solidFill>
                <a:latin typeface="Arial" panose="020B0604020202020204" pitchFamily="34" charset="0"/>
                <a:ea typeface="-apple-system"/>
              </a:rPr>
              <a:t>是高低水位之差）之间的编号</a:t>
            </a:r>
            <a:r>
              <a:rPr lang="en-US" altLang="zh-CN" sz="2400" dirty="0">
                <a:solidFill>
                  <a:srgbClr val="2F2F2F"/>
                </a:solidFill>
                <a:latin typeface="Arial" panose="020B0604020202020204" pitchFamily="34" charset="0"/>
                <a:ea typeface="-apple-system"/>
              </a:rPr>
              <a:t>n</a:t>
            </a:r>
            <a:r>
              <a:rPr lang="zh-CN" altLang="en-US" sz="2400" dirty="0">
                <a:solidFill>
                  <a:srgbClr val="2F2F2F"/>
                </a:solidFill>
                <a:latin typeface="Arial" panose="020B0604020202020204" pitchFamily="34" charset="0"/>
                <a:ea typeface="-apple-system"/>
              </a:rPr>
              <a:t>对应的请求在新的</a:t>
            </a:r>
            <a:r>
              <a:rPr lang="en-US" altLang="zh-CN" sz="2400" dirty="0">
                <a:solidFill>
                  <a:srgbClr val="2F2F2F"/>
                </a:solidFill>
                <a:latin typeface="Arial" panose="020B0604020202020204" pitchFamily="34" charset="0"/>
                <a:ea typeface="-apple-system"/>
              </a:rPr>
              <a:t>view</a:t>
            </a:r>
            <a:r>
              <a:rPr lang="zh-CN" altLang="en-US" sz="2400" dirty="0">
                <a:solidFill>
                  <a:srgbClr val="2F2F2F"/>
                </a:solidFill>
                <a:latin typeface="Arial" panose="020B0604020202020204" pitchFamily="34" charset="0"/>
                <a:ea typeface="-apple-system"/>
              </a:rPr>
              <a:t>中进行</a:t>
            </a:r>
            <a:r>
              <a:rPr lang="en-US" altLang="zh-CN" sz="2400" dirty="0">
                <a:solidFill>
                  <a:srgbClr val="2F2F2F"/>
                </a:solidFill>
                <a:latin typeface="Arial" panose="020B0604020202020204" pitchFamily="34" charset="0"/>
                <a:ea typeface="-apple-system"/>
              </a:rPr>
              <a:t>pre-prepare</a:t>
            </a:r>
            <a:r>
              <a:rPr lang="zh-CN" altLang="en-US" sz="2400" dirty="0">
                <a:solidFill>
                  <a:srgbClr val="2F2F2F"/>
                </a:solidFill>
                <a:latin typeface="Arial" panose="020B0604020202020204" pitchFamily="34" charset="0"/>
                <a:ea typeface="-apple-system"/>
              </a:rPr>
              <a:t>，如果一条请求在上一个</a:t>
            </a:r>
            <a:r>
              <a:rPr lang="en-US" altLang="zh-CN" sz="2400" dirty="0">
                <a:solidFill>
                  <a:srgbClr val="2F2F2F"/>
                </a:solidFill>
                <a:latin typeface="Arial" panose="020B0604020202020204" pitchFamily="34" charset="0"/>
                <a:ea typeface="-apple-system"/>
              </a:rPr>
              <a:t>view</a:t>
            </a:r>
            <a:r>
              <a:rPr lang="zh-CN" altLang="en-US" sz="2400" dirty="0">
                <a:solidFill>
                  <a:srgbClr val="2F2F2F"/>
                </a:solidFill>
                <a:latin typeface="Arial" panose="020B0604020202020204" pitchFamily="34" charset="0"/>
                <a:ea typeface="-apple-system"/>
              </a:rPr>
              <a:t>中到达了</a:t>
            </a:r>
            <a:r>
              <a:rPr lang="en-US" altLang="zh-CN" sz="2400" dirty="0">
                <a:solidFill>
                  <a:srgbClr val="2F2F2F"/>
                </a:solidFill>
                <a:latin typeface="Arial" panose="020B0604020202020204" pitchFamily="34" charset="0"/>
                <a:ea typeface="-apple-system"/>
              </a:rPr>
              <a:t>committed</a:t>
            </a:r>
            <a:r>
              <a:rPr lang="zh-CN" altLang="en-US" sz="2400" dirty="0">
                <a:solidFill>
                  <a:srgbClr val="2F2F2F"/>
                </a:solidFill>
                <a:latin typeface="Arial" panose="020B0604020202020204" pitchFamily="34" charset="0"/>
                <a:ea typeface="-apple-system"/>
              </a:rPr>
              <a:t>状态，主节点就选取这个请求开始在新的</a:t>
            </a:r>
            <a:r>
              <a:rPr lang="en-US" altLang="zh-CN" sz="2400" dirty="0">
                <a:solidFill>
                  <a:srgbClr val="2F2F2F"/>
                </a:solidFill>
                <a:latin typeface="Arial" panose="020B0604020202020204" pitchFamily="34" charset="0"/>
                <a:ea typeface="-apple-system"/>
              </a:rPr>
              <a:t>view</a:t>
            </a:r>
            <a:r>
              <a:rPr lang="zh-CN" altLang="en-US" sz="2400" dirty="0">
                <a:solidFill>
                  <a:srgbClr val="2F2F2F"/>
                </a:solidFill>
                <a:latin typeface="Arial" panose="020B0604020202020204" pitchFamily="34" charset="0"/>
                <a:ea typeface="-apple-system"/>
              </a:rPr>
              <a:t>中进行第三阶段</a:t>
            </a:r>
            <a:r>
              <a:rPr lang="zh-CN" altLang="en-US" sz="2400" dirty="0" smtClean="0">
                <a:solidFill>
                  <a:srgbClr val="2F2F2F"/>
                </a:solidFill>
                <a:latin typeface="Arial" panose="020B0604020202020204" pitchFamily="34" charset="0"/>
                <a:ea typeface="-apple-system"/>
              </a:rPr>
              <a:t>。</a:t>
            </a:r>
            <a:endParaRPr lang="en-US" altLang="zh-CN" sz="24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zh-CN" altLang="en-US" sz="2400" dirty="0" smtClean="0">
                <a:solidFill>
                  <a:srgbClr val="2F2F2F"/>
                </a:solidFill>
                <a:latin typeface="Arial" panose="020B0604020202020204" pitchFamily="34" charset="0"/>
                <a:ea typeface="-apple-system"/>
              </a:rPr>
              <a:t>但是</a:t>
            </a:r>
            <a:r>
              <a:rPr lang="zh-CN" altLang="en-US" sz="2400" dirty="0">
                <a:solidFill>
                  <a:srgbClr val="2F2F2F"/>
                </a:solidFill>
                <a:latin typeface="Arial" panose="020B0604020202020204" pitchFamily="34" charset="0"/>
                <a:ea typeface="-apple-system"/>
              </a:rPr>
              <a:t>如果选取的请求在上一</a:t>
            </a:r>
            <a:r>
              <a:rPr lang="en-US" altLang="zh-CN" sz="2400" dirty="0">
                <a:solidFill>
                  <a:srgbClr val="2F2F2F"/>
                </a:solidFill>
                <a:latin typeface="Arial" panose="020B0604020202020204" pitchFamily="34" charset="0"/>
                <a:ea typeface="-apple-system"/>
              </a:rPr>
              <a:t>view</a:t>
            </a:r>
            <a:r>
              <a:rPr lang="zh-CN" altLang="en-US" sz="2400" dirty="0">
                <a:solidFill>
                  <a:srgbClr val="2F2F2F"/>
                </a:solidFill>
                <a:latin typeface="Arial" panose="020B0604020202020204" pitchFamily="34" charset="0"/>
                <a:ea typeface="-apple-system"/>
              </a:rPr>
              <a:t>中并没有被</a:t>
            </a:r>
            <a:r>
              <a:rPr lang="en-US" altLang="zh-CN" sz="2400" dirty="0">
                <a:solidFill>
                  <a:srgbClr val="2F2F2F"/>
                </a:solidFill>
                <a:latin typeface="Arial" panose="020B0604020202020204" pitchFamily="34" charset="0"/>
                <a:ea typeface="-apple-system"/>
              </a:rPr>
              <a:t>prepare</a:t>
            </a:r>
            <a:r>
              <a:rPr lang="zh-CN" altLang="en-US" sz="2400" dirty="0">
                <a:solidFill>
                  <a:srgbClr val="2F2F2F"/>
                </a:solidFill>
                <a:latin typeface="Arial" panose="020B0604020202020204" pitchFamily="34" charset="0"/>
                <a:ea typeface="-apple-system"/>
              </a:rPr>
              <a:t>，那它的编号</a:t>
            </a:r>
            <a:r>
              <a:rPr lang="en-US" altLang="zh-CN" sz="2400" dirty="0">
                <a:solidFill>
                  <a:srgbClr val="2F2F2F"/>
                </a:solidFill>
                <a:latin typeface="Arial" panose="020B0604020202020204" pitchFamily="34" charset="0"/>
                <a:ea typeface="-apple-system"/>
              </a:rPr>
              <a:t>n</a:t>
            </a:r>
            <a:r>
              <a:rPr lang="zh-CN" altLang="en-US" sz="2400" dirty="0">
                <a:solidFill>
                  <a:srgbClr val="2F2F2F"/>
                </a:solidFill>
                <a:latin typeface="Arial" panose="020B0604020202020204" pitchFamily="34" charset="0"/>
                <a:ea typeface="-apple-system"/>
              </a:rPr>
              <a:t>有可能是不被同意的</a:t>
            </a:r>
            <a:r>
              <a:rPr lang="zh-CN" altLang="en-US" sz="2400" dirty="0" smtClean="0">
                <a:solidFill>
                  <a:srgbClr val="2F2F2F"/>
                </a:solidFill>
                <a:latin typeface="Arial" panose="020B0604020202020204" pitchFamily="34" charset="0"/>
                <a:ea typeface="-apple-system"/>
              </a:rPr>
              <a:t>，</a:t>
            </a:r>
            <a:r>
              <a:rPr lang="zh-CN" altLang="en-US" sz="2400" dirty="0">
                <a:solidFill>
                  <a:srgbClr val="2F2F2F"/>
                </a:solidFill>
                <a:latin typeface="Arial" panose="020B0604020202020204" pitchFamily="34" charset="0"/>
                <a:ea typeface="-apple-system"/>
              </a:rPr>
              <a:t>就会</a:t>
            </a:r>
            <a:r>
              <a:rPr lang="zh-CN" altLang="en-US" sz="2400" dirty="0" smtClean="0">
                <a:solidFill>
                  <a:srgbClr val="2F2F2F"/>
                </a:solidFill>
                <a:latin typeface="Arial" panose="020B0604020202020204" pitchFamily="34" charset="0"/>
                <a:ea typeface="-apple-system"/>
              </a:rPr>
              <a:t>选择</a:t>
            </a:r>
            <a:r>
              <a:rPr lang="zh-CN" altLang="en-US" sz="2400" dirty="0">
                <a:solidFill>
                  <a:srgbClr val="2F2F2F"/>
                </a:solidFill>
                <a:latin typeface="Arial" panose="020B0604020202020204" pitchFamily="34" charset="0"/>
                <a:ea typeface="-apple-system"/>
              </a:rPr>
              <a:t>在新的</a:t>
            </a:r>
            <a:r>
              <a:rPr lang="en-US" altLang="zh-CN" sz="2400" dirty="0">
                <a:solidFill>
                  <a:srgbClr val="2F2F2F"/>
                </a:solidFill>
                <a:latin typeface="Arial" panose="020B0604020202020204" pitchFamily="34" charset="0"/>
                <a:ea typeface="-apple-system"/>
              </a:rPr>
              <a:t>view</a:t>
            </a:r>
            <a:r>
              <a:rPr lang="zh-CN" altLang="en-US" sz="2400" dirty="0">
                <a:solidFill>
                  <a:srgbClr val="2F2F2F"/>
                </a:solidFill>
                <a:latin typeface="Arial" panose="020B0604020202020204" pitchFamily="34" charset="0"/>
                <a:ea typeface="-apple-system"/>
              </a:rPr>
              <a:t>中作废这样的请求</a:t>
            </a:r>
            <a:r>
              <a:rPr lang="zh-CN" altLang="en-US" sz="2400" dirty="0" smtClean="0">
                <a:solidFill>
                  <a:srgbClr val="2F2F2F"/>
                </a:solidFill>
                <a:latin typeface="Arial" panose="020B0604020202020204" pitchFamily="34" charset="0"/>
                <a:ea typeface="-apple-system"/>
              </a:rPr>
              <a:t>。</a:t>
            </a:r>
            <a:endParaRPr lang="en-US" altLang="zh-CN" sz="2400" dirty="0" smtClean="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endParaRPr lang="en-US" altLang="zh-CN" sz="2400" dirty="0">
              <a:solidFill>
                <a:srgbClr val="2F2F2F"/>
              </a:solidFill>
              <a:latin typeface="Arial" panose="020B0604020202020204" pitchFamily="34" charset="0"/>
              <a:ea typeface="-apple-system"/>
            </a:endParaRPr>
          </a:p>
          <a:p>
            <a:pPr eaLnBrk="0" fontAlgn="ctr" hangingPunct="0">
              <a:lnSpc>
                <a:spcPct val="150000"/>
              </a:lnSpc>
              <a:spcBef>
                <a:spcPct val="0"/>
              </a:spcBef>
              <a:spcAft>
                <a:spcPct val="0"/>
              </a:spcAft>
            </a:pPr>
            <a:r>
              <a:rPr lang="zh-CN" altLang="en-US" sz="2400" smtClean="0">
                <a:solidFill>
                  <a:srgbClr val="2F2F2F"/>
                </a:solidFill>
                <a:latin typeface="Arial" panose="020B0604020202020204" pitchFamily="34" charset="0"/>
                <a:ea typeface="-apple-system"/>
              </a:rPr>
              <a:t>对未</a:t>
            </a:r>
            <a:r>
              <a:rPr lang="zh-CN" altLang="en-US" sz="2400" dirty="0">
                <a:solidFill>
                  <a:srgbClr val="2F2F2F"/>
                </a:solidFill>
                <a:latin typeface="Arial" panose="020B0604020202020204" pitchFamily="34" charset="0"/>
                <a:ea typeface="-apple-system"/>
              </a:rPr>
              <a:t>处理的请求在新的视图中重新执行一遍三阶段协议，保证视图切换过程中未处理的请求能够重新被处理。</a:t>
            </a:r>
          </a:p>
        </p:txBody>
      </p:sp>
      <p:sp>
        <p:nvSpPr>
          <p:cNvPr id="4" name="文本框 3"/>
          <p:cNvSpPr txBox="1"/>
          <p:nvPr/>
        </p:nvSpPr>
        <p:spPr>
          <a:xfrm>
            <a:off x="123871" y="452479"/>
            <a:ext cx="10800677"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算法视图变更</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6" name="Rectangle 3"/>
          <p:cNvSpPr>
            <a:spLocks noChangeArrowheads="1"/>
          </p:cNvSpPr>
          <p:nvPr/>
        </p:nvSpPr>
        <p:spPr bwMode="auto">
          <a:xfrm>
            <a:off x="0" y="-184666"/>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86264" y="721108"/>
            <a:ext cx="184731" cy="36933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23871" y="248089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727779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1955" y="758712"/>
            <a:ext cx="902811" cy="523220"/>
          </a:xfrm>
          <a:prstGeom prst="rect">
            <a:avLst/>
          </a:prstGeom>
        </p:spPr>
        <p:txBody>
          <a:bodyPr wrap="none">
            <a:spAutoFit/>
          </a:bodyPr>
          <a:lstStyle/>
          <a:p>
            <a:r>
              <a:rPr lang="zh-CN" altLang="en-US" sz="2800" dirty="0" smtClean="0">
                <a:solidFill>
                  <a:srgbClr val="9B0D14"/>
                </a:solidFill>
                <a:latin typeface="华文中宋" panose="02010600040101010101" pitchFamily="2" charset="-122"/>
                <a:ea typeface="华文中宋" panose="02010600040101010101" pitchFamily="2" charset="-122"/>
              </a:rPr>
              <a:t>练习</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3" name="文本框 2"/>
          <p:cNvSpPr txBox="1"/>
          <p:nvPr/>
        </p:nvSpPr>
        <p:spPr>
          <a:xfrm>
            <a:off x="668066" y="1763732"/>
            <a:ext cx="9907919" cy="3416320"/>
          </a:xfrm>
          <a:prstGeom prst="rect">
            <a:avLst/>
          </a:prstGeom>
          <a:noFill/>
        </p:spPr>
        <p:txBody>
          <a:bodyPr wrap="square" rtlCol="0">
            <a:spAutoFit/>
          </a:bodyPr>
          <a:lstStyle/>
          <a:p>
            <a:pPr marL="800100" lvl="1" indent="-342900">
              <a:lnSpc>
                <a:spcPct val="150000"/>
              </a:lnSpc>
              <a:buFont typeface="+mj-lt"/>
              <a:buAutoNum type="arabicPeriod"/>
            </a:pPr>
            <a:r>
              <a:rPr lang="zh-CN" altLang="en-US" sz="2400" dirty="0" smtClean="0">
                <a:solidFill>
                  <a:schemeClr val="accent1"/>
                </a:solidFill>
              </a:rPr>
              <a:t>给定</a:t>
            </a:r>
            <a:r>
              <a:rPr lang="en-US" altLang="zh-CN" sz="2400" dirty="0" smtClean="0">
                <a:solidFill>
                  <a:schemeClr val="accent1"/>
                </a:solidFill>
              </a:rPr>
              <a:t>5</a:t>
            </a:r>
            <a:r>
              <a:rPr lang="zh-CN" altLang="en-US" sz="2400" dirty="0" smtClean="0">
                <a:solidFill>
                  <a:schemeClr val="accent1"/>
                </a:solidFill>
              </a:rPr>
              <a:t>个节点，以对等网络方式组网</a:t>
            </a:r>
            <a:endParaRPr lang="en-US" altLang="zh-CN" sz="2400" dirty="0" smtClean="0">
              <a:solidFill>
                <a:schemeClr val="accent1"/>
              </a:solidFill>
            </a:endParaRPr>
          </a:p>
          <a:p>
            <a:pPr marL="800100" lvl="1" indent="-342900">
              <a:lnSpc>
                <a:spcPct val="150000"/>
              </a:lnSpc>
              <a:buFont typeface="+mj-lt"/>
              <a:buAutoNum type="arabicPeriod"/>
            </a:pPr>
            <a:r>
              <a:rPr lang="zh-CN" altLang="en-US" sz="2400" dirty="0" smtClean="0">
                <a:solidFill>
                  <a:schemeClr val="accent1"/>
                </a:solidFill>
              </a:rPr>
              <a:t>每一分钟由任一节点产生一笔交易</a:t>
            </a:r>
            <a:endParaRPr lang="en-US" altLang="zh-CN" sz="2400" dirty="0" smtClean="0">
              <a:solidFill>
                <a:schemeClr val="accent1"/>
              </a:solidFill>
            </a:endParaRPr>
          </a:p>
          <a:p>
            <a:pPr marL="800100" lvl="1" indent="-342900">
              <a:lnSpc>
                <a:spcPct val="150000"/>
              </a:lnSpc>
              <a:buFont typeface="+mj-lt"/>
              <a:buAutoNum type="arabicPeriod"/>
            </a:pPr>
            <a:r>
              <a:rPr lang="en-US" altLang="zh-CN" sz="2400" dirty="0" smtClean="0">
                <a:solidFill>
                  <a:schemeClr val="accent1"/>
                </a:solidFill>
              </a:rPr>
              <a:t>5</a:t>
            </a:r>
            <a:r>
              <a:rPr lang="zh-CN" altLang="en-US" sz="2400" dirty="0" smtClean="0">
                <a:solidFill>
                  <a:schemeClr val="accent1"/>
                </a:solidFill>
              </a:rPr>
              <a:t>个节点投票产生主节点</a:t>
            </a:r>
            <a:endParaRPr lang="en-US" altLang="zh-CN" sz="2400" dirty="0" smtClean="0">
              <a:solidFill>
                <a:schemeClr val="accent1"/>
              </a:solidFill>
            </a:endParaRPr>
          </a:p>
          <a:p>
            <a:pPr marL="800100" lvl="1" indent="-342900">
              <a:lnSpc>
                <a:spcPct val="150000"/>
              </a:lnSpc>
              <a:buFont typeface="+mj-lt"/>
              <a:buAutoNum type="arabicPeriod"/>
            </a:pPr>
            <a:r>
              <a:rPr lang="zh-CN" altLang="en-US" sz="2400" dirty="0" smtClean="0">
                <a:solidFill>
                  <a:schemeClr val="accent1"/>
                </a:solidFill>
              </a:rPr>
              <a:t>网络通讯状况随机，节点也可能会间歇性加入退出</a:t>
            </a:r>
            <a:endParaRPr lang="en-US" altLang="zh-CN" sz="2400" dirty="0" smtClean="0">
              <a:solidFill>
                <a:schemeClr val="accent1"/>
              </a:solidFill>
            </a:endParaRPr>
          </a:p>
          <a:p>
            <a:pPr marL="800100" lvl="1" indent="-342900">
              <a:lnSpc>
                <a:spcPct val="150000"/>
              </a:lnSpc>
              <a:buFont typeface="+mj-lt"/>
              <a:buAutoNum type="arabicPeriod"/>
            </a:pPr>
            <a:endParaRPr lang="en-US" altLang="zh-CN" sz="2400" dirty="0" smtClean="0">
              <a:solidFill>
                <a:schemeClr val="accent1"/>
              </a:solidFill>
            </a:endParaRPr>
          </a:p>
          <a:p>
            <a:pPr lvl="1">
              <a:lnSpc>
                <a:spcPct val="150000"/>
              </a:lnSpc>
            </a:pPr>
            <a:r>
              <a:rPr lang="zh-CN" altLang="en-US" sz="2400" dirty="0" smtClean="0">
                <a:solidFill>
                  <a:schemeClr val="accent1"/>
                </a:solidFill>
              </a:rPr>
              <a:t>请模拟区块链网络的运行过程及结果</a:t>
            </a:r>
            <a:endParaRPr lang="zh-CN" altLang="en-US" sz="2400" dirty="0">
              <a:solidFill>
                <a:schemeClr val="accent1"/>
              </a:solidFill>
            </a:endParaRPr>
          </a:p>
        </p:txBody>
      </p:sp>
    </p:spTree>
    <p:extLst>
      <p:ext uri="{BB962C8B-B14F-4D97-AF65-F5344CB8AC3E}">
        <p14:creationId xmlns:p14="http://schemas.microsoft.com/office/powerpoint/2010/main" val="8255185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35629" y="1672197"/>
            <a:ext cx="10907641" cy="1753235"/>
          </a:xfrm>
          <a:prstGeom prst="rect">
            <a:avLst/>
          </a:prstGeom>
          <a:noFill/>
        </p:spPr>
        <p:txBody>
          <a:bodyPr wrap="square" rtlCol="0">
            <a:spAutoFit/>
          </a:bodyPr>
          <a:lstStyle/>
          <a:p>
            <a:pPr algn="ctr">
              <a:lnSpc>
                <a:spcPct val="150000"/>
              </a:lnSpc>
            </a:pPr>
            <a:r>
              <a:rPr lang="en-US" altLang="zh-CN" sz="7200" b="1" dirty="0" smtClean="0">
                <a:solidFill>
                  <a:srgbClr val="FFFFFF"/>
                </a:solidFill>
                <a:latin typeface="微软雅黑" panose="020B0503020204020204" pitchFamily="34" charset="-122"/>
                <a:ea typeface="微软雅黑" panose="020B0503020204020204" pitchFamily="34" charset="-122"/>
              </a:rPr>
              <a:t>RAFT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610" y="1544320"/>
            <a:ext cx="6096635" cy="4707890"/>
          </a:xfrm>
          <a:prstGeom prst="rect">
            <a:avLst/>
          </a:prstGeom>
          <a:noFill/>
        </p:spPr>
        <p:txBody>
          <a:bodyPr wrap="square" rtlCol="0">
            <a:spAutoFit/>
          </a:bodyPr>
          <a:lstStyle/>
          <a:p>
            <a:pPr marL="0" lvl="1">
              <a:lnSpc>
                <a:spcPct val="150000"/>
              </a:lnSpc>
            </a:pP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    </a:t>
            </a:r>
            <a:r>
              <a:rPr lang="en-US" altLang="zh-CN" sz="2000" dirty="0" smtClean="0">
                <a:solidFill>
                  <a:srgbClr val="E9E9E9">
                    <a:lumMod val="10000"/>
                  </a:srgbClr>
                </a:solidFill>
                <a:latin typeface="华文楷体" panose="02010600040101010101" pitchFamily="2" charset="-122"/>
                <a:ea typeface="华文楷体" panose="02010600040101010101" pitchFamily="2" charset="-122"/>
              </a:rPr>
              <a:t>RAFT</a:t>
            </a: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最初是一个用于管理复制日志的共识算法，它是一个为真实世界应用建立的协议，主要注重协议的落地性和可理解性，</a:t>
            </a:r>
            <a:r>
              <a:rPr lang="en-US" altLang="zh-CN" sz="2000" dirty="0" smtClean="0">
                <a:solidFill>
                  <a:schemeClr val="tx2"/>
                </a:solidFill>
                <a:latin typeface="华文楷体" panose="02010600040101010101" pitchFamily="2" charset="-122"/>
                <a:ea typeface="华文楷体" panose="02010600040101010101" pitchFamily="2" charset="-122"/>
              </a:rPr>
              <a:t>RAFT</a:t>
            </a:r>
            <a:r>
              <a:rPr lang="zh-CN" altLang="en-US" sz="2000" dirty="0" smtClean="0">
                <a:solidFill>
                  <a:schemeClr val="tx2"/>
                </a:solidFill>
                <a:latin typeface="华文楷体" panose="02010600040101010101" pitchFamily="2" charset="-122"/>
                <a:ea typeface="华文楷体" panose="02010600040101010101" pitchFamily="2" charset="-122"/>
              </a:rPr>
              <a:t>是在非拜占庭故障下达成共识的强一致协议</a:t>
            </a:r>
            <a:endParaRPr lang="zh-CN" altLang="en-US" sz="2000" dirty="0" smtClean="0">
              <a:solidFill>
                <a:srgbClr val="E9E9E9">
                  <a:lumMod val="10000"/>
                </a:srgbClr>
              </a:solidFill>
              <a:latin typeface="华文楷体" panose="02010600040101010101" pitchFamily="2" charset="-122"/>
              <a:ea typeface="华文楷体" panose="02010600040101010101" pitchFamily="2" charset="-122"/>
            </a:endParaRPr>
          </a:p>
          <a:p>
            <a:pPr marL="0" lvl="1">
              <a:lnSpc>
                <a:spcPct val="150000"/>
              </a:lnSpc>
            </a:pPr>
            <a:r>
              <a:rPr lang="zh-CN" altLang="en-US" sz="2000" b="1" dirty="0" smtClean="0">
                <a:solidFill>
                  <a:srgbClr val="E9E9E9">
                    <a:lumMod val="10000"/>
                  </a:srgbClr>
                </a:solidFill>
                <a:latin typeface="华文楷体" panose="02010600040101010101" pitchFamily="2" charset="-122"/>
                <a:ea typeface="华文楷体" panose="02010600040101010101" pitchFamily="2" charset="-122"/>
              </a:rPr>
              <a:t>    Raft算法包含三种角色，分别是：跟随者（follower），候选人（candidate）和领导者（leader）。一个节点在某一时刻只能是这三种状态的其中一种，这三种角色是可以随着时间和条件的变化而互相转换的。</a:t>
            </a:r>
          </a:p>
          <a:p>
            <a:pPr marL="0" lvl="1">
              <a:lnSpc>
                <a:spcPct val="150000"/>
              </a:lnSpc>
            </a:pPr>
            <a:r>
              <a:rPr sz="2000" dirty="0" smtClean="0">
                <a:solidFill>
                  <a:srgbClr val="E9E9E9">
                    <a:lumMod val="10000"/>
                  </a:srgbClr>
                </a:solidFill>
                <a:latin typeface="华文楷体" panose="02010600040101010101" pitchFamily="2" charset="-122"/>
                <a:ea typeface="华文楷体" panose="02010600040101010101" pitchFamily="2" charset="-122"/>
                <a:sym typeface="+mn-ea"/>
              </a:rPr>
              <a:t>   </a:t>
            </a:r>
            <a:endParaRPr lang="zh-CN" altLang="en-US" sz="2000" b="1" dirty="0" smtClean="0">
              <a:solidFill>
                <a:srgbClr val="E9E9E9">
                  <a:lumMod val="10000"/>
                </a:srgbClr>
              </a:solidFill>
              <a:latin typeface="华文楷体" panose="02010600040101010101" pitchFamily="2" charset="-122"/>
              <a:ea typeface="华文楷体" panose="02010600040101010101" pitchFamily="2" charset="-122"/>
            </a:endParaRPr>
          </a:p>
        </p:txBody>
      </p:sp>
      <p:sp>
        <p:nvSpPr>
          <p:cNvPr id="7" name="文本框 6"/>
          <p:cNvSpPr txBox="1"/>
          <p:nvPr/>
        </p:nvSpPr>
        <p:spPr>
          <a:xfrm>
            <a:off x="462801" y="558160"/>
            <a:ext cx="10800677" cy="521970"/>
          </a:xfrm>
          <a:prstGeom prst="rect">
            <a:avLst/>
          </a:prstGeom>
          <a:noFill/>
        </p:spPr>
        <p:txBody>
          <a:bodyPr wrap="square" rtlCol="0">
            <a:spAutoFit/>
          </a:bodyPr>
          <a:lstStyle/>
          <a:p>
            <a:r>
              <a:rPr lang="en-US" sz="2800" dirty="0" smtClean="0">
                <a:solidFill>
                  <a:srgbClr val="9B0D14"/>
                </a:solidFill>
                <a:latin typeface="华文中宋" panose="02010600040101010101" pitchFamily="2" charset="-122"/>
                <a:ea typeface="华文中宋" panose="02010600040101010101" pitchFamily="2" charset="-122"/>
              </a:rPr>
              <a:t>RAFT</a:t>
            </a:r>
            <a:endParaRPr lang="en-US" sz="2800" dirty="0">
              <a:solidFill>
                <a:srgbClr val="9B0D14"/>
              </a:solidFill>
              <a:latin typeface="华文中宋" panose="02010600040101010101" pitchFamily="2" charset="-122"/>
              <a:ea typeface="华文中宋" panose="02010600040101010101" pitchFamily="2" charset="-122"/>
            </a:endParaRPr>
          </a:p>
        </p:txBody>
      </p:sp>
      <p:pic>
        <p:nvPicPr>
          <p:cNvPr id="4" name="图片 3"/>
          <p:cNvPicPr>
            <a:picLocks noChangeAspect="1"/>
          </p:cNvPicPr>
          <p:nvPr/>
        </p:nvPicPr>
        <p:blipFill>
          <a:blip r:embed="rId2"/>
          <a:stretch>
            <a:fillRect/>
          </a:stretch>
        </p:blipFill>
        <p:spPr>
          <a:xfrm>
            <a:off x="6220460" y="1813560"/>
            <a:ext cx="5795645" cy="323088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7436" y="1568393"/>
            <a:ext cx="6109335" cy="3280000"/>
          </a:xfrm>
          <a:prstGeom prst="rect">
            <a:avLst/>
          </a:prstGeom>
          <a:noFill/>
        </p:spPr>
        <p:txBody>
          <a:bodyPr wrap="square" rtlCol="0">
            <a:spAutoFit/>
          </a:bodyPr>
          <a:lstStyle/>
          <a:p>
            <a:pPr marL="0" lvl="1">
              <a:lnSpc>
                <a:spcPct val="150000"/>
              </a:lnSpc>
            </a:pPr>
            <a:r>
              <a:rPr sz="2000" dirty="0" err="1" smtClean="0">
                <a:solidFill>
                  <a:srgbClr val="E9E9E9">
                    <a:lumMod val="10000"/>
                  </a:srgbClr>
                </a:solidFill>
                <a:latin typeface="华文楷体" panose="02010600040101010101" pitchFamily="2" charset="-122"/>
                <a:ea typeface="华文楷体" panose="02010600040101010101" pitchFamily="2" charset="-122"/>
                <a:sym typeface="+mn-ea"/>
              </a:rPr>
              <a:t>所有的节点初始状态都为follower</a:t>
            </a:r>
            <a:endParaRPr lang="en-US" sz="2000" dirty="0" smtClean="0">
              <a:solidFill>
                <a:srgbClr val="E9E9E9">
                  <a:lumMod val="10000"/>
                </a:srgbClr>
              </a:solidFill>
              <a:latin typeface="华文楷体" panose="02010600040101010101" pitchFamily="2" charset="-122"/>
              <a:ea typeface="华文楷体" panose="02010600040101010101" pitchFamily="2" charset="-122"/>
              <a:sym typeface="+mn-ea"/>
            </a:endParaRPr>
          </a:p>
          <a:p>
            <a:pPr marL="0" lvl="1">
              <a:lnSpc>
                <a:spcPct val="150000"/>
              </a:lnSpc>
            </a:pPr>
            <a:r>
              <a:rPr sz="2000" dirty="0" err="1" smtClean="0">
                <a:solidFill>
                  <a:srgbClr val="E9E9E9">
                    <a:lumMod val="10000"/>
                  </a:srgbClr>
                </a:solidFill>
                <a:latin typeface="华文楷体" panose="02010600040101010101" pitchFamily="2" charset="-122"/>
                <a:ea typeface="华文楷体" panose="02010600040101010101" pitchFamily="2" charset="-122"/>
                <a:sym typeface="+mn-ea"/>
              </a:rPr>
              <a:t>超时未收到心跳包的follower将变身candidate并广播投票请求，获得多数投票的节点将化身leader</a:t>
            </a:r>
            <a:endParaRPr lang="en-US" sz="2000" dirty="0" smtClean="0">
              <a:solidFill>
                <a:srgbClr val="E9E9E9">
                  <a:lumMod val="10000"/>
                </a:srgbClr>
              </a:solidFill>
              <a:latin typeface="华文楷体" panose="02010600040101010101" pitchFamily="2" charset="-122"/>
              <a:ea typeface="华文楷体" panose="02010600040101010101" pitchFamily="2" charset="-122"/>
              <a:sym typeface="+mn-ea"/>
            </a:endParaRPr>
          </a:p>
          <a:p>
            <a:pPr marL="0" lvl="1">
              <a:lnSpc>
                <a:spcPct val="150000"/>
              </a:lnSpc>
            </a:pPr>
            <a:r>
              <a:rPr sz="2000" dirty="0" err="1" smtClean="0">
                <a:solidFill>
                  <a:srgbClr val="E9E9E9">
                    <a:lumMod val="10000"/>
                  </a:srgbClr>
                </a:solidFill>
                <a:latin typeface="华文楷体" panose="02010600040101010101" pitchFamily="2" charset="-122"/>
                <a:ea typeface="华文楷体" panose="02010600040101010101" pitchFamily="2" charset="-122"/>
                <a:sym typeface="+mn-ea"/>
              </a:rPr>
              <a:t>这一轮投票的过程是谁先发出谁有利，每个节点只会给出一次投票</a:t>
            </a:r>
            <a:endParaRPr lang="en-US" sz="2000" dirty="0" smtClean="0">
              <a:solidFill>
                <a:srgbClr val="E9E9E9">
                  <a:lumMod val="10000"/>
                </a:srgbClr>
              </a:solidFill>
              <a:latin typeface="华文楷体" panose="02010600040101010101" pitchFamily="2" charset="-122"/>
              <a:ea typeface="华文楷体" panose="02010600040101010101" pitchFamily="2" charset="-122"/>
              <a:sym typeface="+mn-ea"/>
            </a:endParaRPr>
          </a:p>
          <a:p>
            <a:pPr marL="0" lvl="1">
              <a:lnSpc>
                <a:spcPct val="150000"/>
              </a:lnSpc>
            </a:pPr>
            <a:r>
              <a:rPr sz="2000" dirty="0" err="1" smtClean="0">
                <a:solidFill>
                  <a:srgbClr val="E9E9E9">
                    <a:lumMod val="10000"/>
                  </a:srgbClr>
                </a:solidFill>
                <a:latin typeface="华文楷体" panose="02010600040101010101" pitchFamily="2" charset="-122"/>
                <a:ea typeface="华文楷体" panose="02010600040101010101" pitchFamily="2" charset="-122"/>
                <a:sym typeface="+mn-ea"/>
              </a:rPr>
              <a:t>leader节点周期性给其他节点发送心跳包，leader节点失效将会引发新一轮的投票过程</a:t>
            </a:r>
            <a:r>
              <a:rPr sz="2000" dirty="0" smtClean="0">
                <a:solidFill>
                  <a:srgbClr val="E9E9E9">
                    <a:lumMod val="10000"/>
                  </a:srgbClr>
                </a:solidFill>
                <a:latin typeface="华文楷体" panose="02010600040101010101" pitchFamily="2" charset="-122"/>
                <a:ea typeface="华文楷体" panose="02010600040101010101" pitchFamily="2" charset="-122"/>
                <a:sym typeface="+mn-ea"/>
              </a:rPr>
              <a:t>。</a:t>
            </a:r>
            <a:endParaRPr lang="zh-CN" altLang="en-US" sz="2000" b="1" dirty="0" smtClean="0">
              <a:solidFill>
                <a:srgbClr val="E9E9E9">
                  <a:lumMod val="10000"/>
                </a:srgbClr>
              </a:solidFill>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2"/>
          <a:stretch>
            <a:fillRect/>
          </a:stretch>
        </p:blipFill>
        <p:spPr>
          <a:xfrm>
            <a:off x="6423025" y="2216785"/>
            <a:ext cx="5265420" cy="222504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6920" y="2016125"/>
            <a:ext cx="10677525" cy="1198880"/>
          </a:xfrm>
          <a:prstGeom prst="rect">
            <a:avLst/>
          </a:prstGeom>
          <a:noFill/>
        </p:spPr>
        <p:txBody>
          <a:bodyPr wrap="square" rtlCol="0" anchor="t">
            <a:spAutoFit/>
          </a:bodyPr>
          <a:lstStyle/>
          <a:p>
            <a:r>
              <a:rPr lang="en-US" altLang="zh-CN" sz="2400">
                <a:solidFill>
                  <a:schemeClr val="accent1"/>
                </a:solidFill>
                <a:latin typeface="仿宋" panose="02010609060101010101" charset="-122"/>
                <a:ea typeface="仿宋" panose="02010609060101010101" charset="-122"/>
                <a:cs typeface="仿宋" panose="02010609060101010101" charset="-122"/>
              </a:rPr>
              <a:t>    </a:t>
            </a:r>
            <a:r>
              <a:rPr lang="zh-CN" altLang="en-US" sz="2400">
                <a:solidFill>
                  <a:schemeClr val="accent1"/>
                </a:solidFill>
                <a:latin typeface="仿宋" panose="02010609060101010101" charset="-122"/>
                <a:ea typeface="仿宋" panose="02010609060101010101" charset="-122"/>
                <a:cs typeface="仿宋" panose="02010609060101010101" charset="-122"/>
              </a:rPr>
              <a:t>Raft阶段主要分为两个，首先是leader选举过程，然后在选举出来的leader基础上进行正常操作，比如日志复制、记账等。</a:t>
            </a:r>
          </a:p>
          <a:p>
            <a:r>
              <a:rPr lang="zh-CN" altLang="en-US" sz="2400">
                <a:solidFill>
                  <a:schemeClr val="accent1"/>
                </a:solidFill>
                <a:latin typeface="仿宋" panose="02010609060101010101" charset="-122"/>
                <a:ea typeface="仿宋" panose="02010609060101010101" charset="-122"/>
                <a:cs typeface="仿宋" panose="02010609060101010101" charset="-122"/>
              </a:rPr>
              <a:t>    关于</a:t>
            </a:r>
            <a:r>
              <a:rPr lang="en-US" altLang="zh-CN" sz="2400">
                <a:solidFill>
                  <a:schemeClr val="accent1"/>
                </a:solidFill>
                <a:latin typeface="仿宋" panose="02010609060101010101" charset="-122"/>
                <a:ea typeface="仿宋" panose="02010609060101010101" charset="-122"/>
                <a:cs typeface="仿宋" panose="02010609060101010101" charset="-122"/>
              </a:rPr>
              <a:t>RAFT</a:t>
            </a:r>
            <a:r>
              <a:rPr lang="zh-CN" altLang="en-US" sz="2400">
                <a:solidFill>
                  <a:schemeClr val="accent1"/>
                </a:solidFill>
                <a:latin typeface="仿宋" panose="02010609060101010101" charset="-122"/>
                <a:ea typeface="仿宋" panose="02010609060101010101" charset="-122"/>
                <a:cs typeface="仿宋" panose="02010609060101010101" charset="-122"/>
              </a:rPr>
              <a:t>的较详细的动画，可访问  </a:t>
            </a:r>
            <a:r>
              <a:rPr lang="zh-CN" altLang="en-US" sz="2000">
                <a:solidFill>
                  <a:schemeClr val="accent1"/>
                </a:solidFill>
                <a:latin typeface="仿宋" panose="02010609060101010101" charset="-122"/>
                <a:ea typeface="仿宋" panose="02010609060101010101" charset="-122"/>
                <a:cs typeface="仿宋" panose="02010609060101010101" charset="-122"/>
              </a:rPr>
              <a:t>http://thesecretlivesofdata.com/raft/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814941" y="641361"/>
            <a:ext cx="8857091" cy="523220"/>
          </a:xfrm>
          <a:prstGeom prst="rect">
            <a:avLst/>
          </a:prstGeom>
          <a:noFill/>
        </p:spPr>
        <p:txBody>
          <a:bodyPr wrap="square" rtlCol="0">
            <a:spAutoFit/>
          </a:bodyPr>
          <a:lstStyle/>
          <a:p>
            <a:r>
              <a:rPr lang="en-US" altLang="zh-CN" sz="2800" dirty="0" smtClean="0">
                <a:solidFill>
                  <a:srgbClr val="9B0D14"/>
                </a:solidFill>
                <a:latin typeface="华文中宋" panose="02010600040101010101" pitchFamily="2" charset="-122"/>
                <a:ea typeface="华文中宋" panose="02010600040101010101" pitchFamily="2" charset="-122"/>
              </a:rPr>
              <a:t>1.POW</a:t>
            </a:r>
            <a:r>
              <a:rPr lang="zh-CN" altLang="en-US" sz="2800" dirty="0" smtClean="0">
                <a:solidFill>
                  <a:srgbClr val="9B0D14"/>
                </a:solidFill>
                <a:latin typeface="华文中宋" panose="02010600040101010101" pitchFamily="2" charset="-122"/>
                <a:ea typeface="华文中宋" panose="02010600040101010101" pitchFamily="2" charset="-122"/>
              </a:rPr>
              <a:t>工作量证明三要素</a:t>
            </a:r>
            <a:endParaRPr lang="zh-CN" altLang="en-US" sz="2800" dirty="0">
              <a:solidFill>
                <a:srgbClr val="9B0D14"/>
              </a:solidFill>
              <a:latin typeface="华文中宋" panose="02010600040101010101" pitchFamily="2" charset="-122"/>
              <a:ea typeface="华文中宋" panose="02010600040101010101" pitchFamily="2" charset="-122"/>
            </a:endParaRPr>
          </a:p>
        </p:txBody>
      </p:sp>
      <p:sp>
        <p:nvSpPr>
          <p:cNvPr id="3" name="文本框 2"/>
          <p:cNvSpPr txBox="1"/>
          <p:nvPr/>
        </p:nvSpPr>
        <p:spPr>
          <a:xfrm>
            <a:off x="420217" y="1569430"/>
            <a:ext cx="10428316" cy="2862322"/>
          </a:xfrm>
          <a:prstGeom prst="rect">
            <a:avLst/>
          </a:prstGeom>
          <a:noFill/>
        </p:spPr>
        <p:txBody>
          <a:bodyPr wrap="square" rtlCol="0">
            <a:spAutoFit/>
          </a:bodyPr>
          <a:lstStyle/>
          <a:p>
            <a:pPr marL="914400" lvl="1" indent="-457200">
              <a:lnSpc>
                <a:spcPct val="150000"/>
              </a:lnSpc>
              <a:buFont typeface="+mj-lt"/>
              <a:buAutoNum type="arabicPeriod"/>
            </a:pPr>
            <a:r>
              <a:rPr lang="zh-CN" altLang="en-US" sz="2000" b="1" dirty="0" smtClean="0">
                <a:solidFill>
                  <a:srgbClr val="E9E9E9">
                    <a:lumMod val="10000"/>
                  </a:srgbClr>
                </a:solidFill>
                <a:latin typeface="华文楷体" panose="02010600040101010101" pitchFamily="2" charset="-122"/>
                <a:ea typeface="华文楷体" panose="02010600040101010101" pitchFamily="2" charset="-122"/>
              </a:rPr>
              <a:t>工作量证明函数</a:t>
            </a:r>
            <a:endParaRPr lang="en-US" altLang="zh-CN" sz="2000" b="1" dirty="0" smtClean="0">
              <a:solidFill>
                <a:srgbClr val="E9E9E9">
                  <a:lumMod val="10000"/>
                </a:srgbClr>
              </a:solidFill>
              <a:latin typeface="华文楷体" panose="02010600040101010101" pitchFamily="2" charset="-122"/>
              <a:ea typeface="华文楷体" panose="02010600040101010101" pitchFamily="2" charset="-122"/>
            </a:endParaRPr>
          </a:p>
          <a:p>
            <a:pPr marL="914400" lvl="1" indent="-457200">
              <a:lnSpc>
                <a:spcPct val="150000"/>
              </a:lnSpc>
              <a:buAutoNum type="arabicPeriod" startAt="2"/>
            </a:pPr>
            <a:r>
              <a:rPr lang="en-US" altLang="zh-CN" sz="2000" b="1" dirty="0" err="1" smtClean="0">
                <a:solidFill>
                  <a:srgbClr val="E9E9E9">
                    <a:lumMod val="10000"/>
                  </a:srgbClr>
                </a:solidFill>
                <a:latin typeface="华文楷体" panose="02010600040101010101" pitchFamily="2" charset="-122"/>
                <a:ea typeface="华文楷体" panose="02010600040101010101" pitchFamily="2" charset="-122"/>
              </a:rPr>
              <a:t>Merkle</a:t>
            </a:r>
            <a:r>
              <a:rPr lang="zh-CN" altLang="en-US" sz="2000" b="1" dirty="0" smtClean="0">
                <a:solidFill>
                  <a:srgbClr val="E9E9E9">
                    <a:lumMod val="10000"/>
                  </a:srgbClr>
                </a:solidFill>
                <a:latin typeface="华文楷体" panose="02010600040101010101" pitchFamily="2" charset="-122"/>
                <a:ea typeface="华文楷体" panose="02010600040101010101" pitchFamily="2" charset="-122"/>
              </a:rPr>
              <a:t>树</a:t>
            </a:r>
            <a:endParaRPr lang="en-US" altLang="zh-CN" sz="2000" b="1" dirty="0" smtClean="0">
              <a:solidFill>
                <a:srgbClr val="E9E9E9">
                  <a:lumMod val="10000"/>
                </a:srgbClr>
              </a:solidFill>
              <a:latin typeface="华文楷体" panose="02010600040101010101" pitchFamily="2" charset="-122"/>
              <a:ea typeface="华文楷体" panose="02010600040101010101" pitchFamily="2" charset="-122"/>
            </a:endParaRPr>
          </a:p>
          <a:p>
            <a:pPr marL="914400" lvl="1" indent="-457200">
              <a:lnSpc>
                <a:spcPct val="150000"/>
              </a:lnSpc>
              <a:buFontTx/>
              <a:buAutoNum type="arabicPeriod" startAt="2"/>
            </a:pPr>
            <a:r>
              <a:rPr lang="zh-CN" altLang="en-US" sz="2000" b="1" dirty="0" smtClean="0">
                <a:solidFill>
                  <a:srgbClr val="E9E9E9">
                    <a:lumMod val="10000"/>
                  </a:srgbClr>
                </a:solidFill>
                <a:latin typeface="华文楷体" panose="02010600040101010101" pitchFamily="2" charset="-122"/>
                <a:ea typeface="华文楷体" panose="02010600040101010101" pitchFamily="2" charset="-122"/>
              </a:rPr>
              <a:t>难度</a:t>
            </a:r>
            <a:r>
              <a:rPr lang="zh-CN" altLang="en-US" sz="2000" b="1" dirty="0">
                <a:solidFill>
                  <a:srgbClr val="E9E9E9">
                    <a:lumMod val="10000"/>
                  </a:srgbClr>
                </a:solidFill>
                <a:latin typeface="华文楷体" panose="02010600040101010101" pitchFamily="2" charset="-122"/>
                <a:ea typeface="华文楷体" panose="02010600040101010101" pitchFamily="2" charset="-122"/>
              </a:rPr>
              <a:t>值</a:t>
            </a:r>
            <a:endParaRPr lang="en-US" altLang="zh-CN" sz="2000" b="1" dirty="0">
              <a:solidFill>
                <a:srgbClr val="E9E9E9">
                  <a:lumMod val="10000"/>
                </a:srgbClr>
              </a:solidFill>
              <a:latin typeface="华文楷体" panose="02010600040101010101" pitchFamily="2" charset="-122"/>
              <a:ea typeface="华文楷体" panose="02010600040101010101" pitchFamily="2" charset="-122"/>
            </a:endParaRPr>
          </a:p>
          <a:p>
            <a:pPr marL="914400" lvl="1" indent="-457200">
              <a:lnSpc>
                <a:spcPct val="150000"/>
              </a:lnSpc>
              <a:buAutoNum type="arabicPeriod" startAt="2"/>
            </a:pPr>
            <a:endParaRPr lang="en-US" altLang="zh-CN" sz="2000" b="1"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   </a:t>
            </a:r>
            <a:endParaRPr lang="en-US" altLang="zh-CN" sz="2000" b="1" dirty="0" smtClean="0">
              <a:solidFill>
                <a:srgbClr val="E9E9E9">
                  <a:lumMod val="10000"/>
                </a:srgbClr>
              </a:solidFill>
              <a:latin typeface="华文楷体" panose="02010600040101010101" pitchFamily="2" charset="-122"/>
              <a:ea typeface="华文楷体" panose="02010600040101010101" pitchFamily="2" charset="-122"/>
            </a:endParaRPr>
          </a:p>
          <a:p>
            <a:pPr lvl="1">
              <a:lnSpc>
                <a:spcPct val="150000"/>
              </a:lnSpc>
            </a:pPr>
            <a:r>
              <a:rPr lang="zh-CN" altLang="en-US" sz="2000" dirty="0" smtClean="0"/>
              <a:t>      </a:t>
            </a:r>
            <a:endParaRPr lang="en-US" altLang="zh-CN" sz="2000" dirty="0">
              <a:solidFill>
                <a:srgbClr val="E9E9E9">
                  <a:lumMod val="10000"/>
                </a:srgbClr>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3700" y="844550"/>
            <a:ext cx="10824210" cy="5169535"/>
          </a:xfrm>
          <a:prstGeom prst="rect">
            <a:avLst/>
          </a:prstGeom>
          <a:noFill/>
        </p:spPr>
        <p:txBody>
          <a:bodyPr wrap="square" rtlCol="0">
            <a:spAutoFit/>
          </a:bodyPr>
          <a:lstStyle/>
          <a:p>
            <a:pPr marL="0" lvl="1">
              <a:lnSpc>
                <a:spcPct val="150000"/>
              </a:lnSpc>
            </a:pPr>
            <a:r>
              <a:rPr lang="en-US" altLang="zh-CN" sz="2000" dirty="0" smtClean="0">
                <a:solidFill>
                  <a:schemeClr val="tx2"/>
                </a:solidFill>
                <a:latin typeface="华文楷体" panose="02010600040101010101" pitchFamily="2" charset="-122"/>
                <a:ea typeface="华文楷体" panose="02010600040101010101" pitchFamily="2" charset="-122"/>
              </a:rPr>
              <a:t>RAFT</a:t>
            </a:r>
            <a:r>
              <a:rPr lang="zh-CN" altLang="en-US" sz="2000" dirty="0" smtClean="0">
                <a:solidFill>
                  <a:schemeClr val="tx2"/>
                </a:solidFill>
                <a:latin typeface="华文楷体" panose="02010600040101010101" pitchFamily="2" charset="-122"/>
                <a:ea typeface="华文楷体" panose="02010600040101010101" pitchFamily="2" charset="-122"/>
              </a:rPr>
              <a:t>的</a:t>
            </a:r>
            <a:r>
              <a:rPr lang="en-US" altLang="zh-CN" sz="2000" dirty="0" smtClean="0">
                <a:solidFill>
                  <a:schemeClr val="tx2"/>
                </a:solidFill>
                <a:latin typeface="华文楷体" panose="02010600040101010101" pitchFamily="2" charset="-122"/>
                <a:ea typeface="华文楷体" panose="02010600040101010101" pitchFamily="2" charset="-122"/>
              </a:rPr>
              <a:t>leader</a:t>
            </a:r>
            <a:r>
              <a:rPr lang="zh-CN" altLang="en-US" sz="2000" dirty="0" smtClean="0">
                <a:solidFill>
                  <a:schemeClr val="tx2"/>
                </a:solidFill>
                <a:latin typeface="华文楷体" panose="02010600040101010101" pitchFamily="2" charset="-122"/>
                <a:ea typeface="华文楷体" panose="02010600040101010101" pitchFamily="2" charset="-122"/>
              </a:rPr>
              <a:t>选举流程：  </a:t>
            </a:r>
          </a:p>
          <a:p>
            <a:pPr marL="0" lvl="1">
              <a:lnSpc>
                <a:spcPct val="150000"/>
              </a:lnSpc>
            </a:pPr>
            <a:r>
              <a:rPr sz="2000" dirty="0" smtClean="0">
                <a:solidFill>
                  <a:srgbClr val="E9E9E9">
                    <a:lumMod val="10000"/>
                  </a:srgbClr>
                </a:solidFill>
                <a:latin typeface="仿宋" panose="02010609060101010101" charset="-122"/>
                <a:ea typeface="仿宋" panose="02010609060101010101" charset="-122"/>
                <a:cs typeface="仿宋" panose="02010609060101010101" charset="-122"/>
              </a:rPr>
              <a:t>1）任何一个服务器都可以成为一个候选者candidate，它向其他服务器follower发出要求选举自己的请求。</a:t>
            </a:r>
          </a:p>
          <a:p>
            <a:pPr marL="0" lvl="1">
              <a:lnSpc>
                <a:spcPct val="150000"/>
              </a:lnSpc>
            </a:pPr>
            <a:r>
              <a:rPr sz="2000" dirty="0" smtClean="0">
                <a:solidFill>
                  <a:srgbClr val="E9E9E9">
                    <a:lumMod val="10000"/>
                  </a:srgbClr>
                </a:solidFill>
                <a:latin typeface="仿宋" panose="02010609060101010101" charset="-122"/>
                <a:ea typeface="仿宋" panose="02010609060101010101" charset="-122"/>
                <a:cs typeface="仿宋" panose="02010609060101010101" charset="-122"/>
              </a:rPr>
              <a:t>2）其他服务器同意了，发出OK。注意，如果在这个过程中，有一个follower宕机，没有收到请求选举的要求，此时候选者可以自己选自己，只要达到N/2+1的大多数票，候选人还是可以成为leader的。</a:t>
            </a:r>
          </a:p>
          <a:p>
            <a:pPr marL="0" lvl="1">
              <a:lnSpc>
                <a:spcPct val="150000"/>
              </a:lnSpc>
            </a:pPr>
            <a:r>
              <a:rPr sz="2000" dirty="0" smtClean="0">
                <a:solidFill>
                  <a:srgbClr val="E9E9E9">
                    <a:lumMod val="10000"/>
                  </a:srgbClr>
                </a:solidFill>
                <a:latin typeface="仿宋" panose="02010609060101010101" charset="-122"/>
                <a:ea typeface="仿宋" panose="02010609060101010101" charset="-122"/>
                <a:cs typeface="仿宋" panose="02010609060101010101" charset="-122"/>
              </a:rPr>
              <a:t>3）这样这个候选者就成为了leader领导人，它可以向选民也就是follower发出指令，比如进行记账。</a:t>
            </a:r>
          </a:p>
          <a:p>
            <a:pPr marL="0" lvl="1">
              <a:lnSpc>
                <a:spcPct val="150000"/>
              </a:lnSpc>
            </a:pPr>
            <a:r>
              <a:rPr sz="2000" dirty="0" smtClean="0">
                <a:solidFill>
                  <a:srgbClr val="E9E9E9">
                    <a:lumMod val="10000"/>
                  </a:srgbClr>
                </a:solidFill>
                <a:latin typeface="仿宋" panose="02010609060101010101" charset="-122"/>
                <a:ea typeface="仿宋" panose="02010609060101010101" charset="-122"/>
                <a:cs typeface="仿宋" panose="02010609060101010101" charset="-122"/>
              </a:rPr>
              <a:t>4）以后通过心跳进行记账的通知。</a:t>
            </a:r>
          </a:p>
          <a:p>
            <a:pPr marL="0" lvl="1">
              <a:lnSpc>
                <a:spcPct val="150000"/>
              </a:lnSpc>
            </a:pPr>
            <a:r>
              <a:rPr sz="2000" dirty="0" smtClean="0">
                <a:solidFill>
                  <a:srgbClr val="E9E9E9">
                    <a:lumMod val="10000"/>
                  </a:srgbClr>
                </a:solidFill>
                <a:latin typeface="仿宋" panose="02010609060101010101" charset="-122"/>
                <a:ea typeface="仿宋" panose="02010609060101010101" charset="-122"/>
                <a:cs typeface="仿宋" panose="02010609060101010101" charset="-122"/>
              </a:rPr>
              <a:t>5）一旦这个leader崩溃了，那么follower中有一个成为候选者，并发出邀票选举。</a:t>
            </a:r>
          </a:p>
          <a:p>
            <a:pPr marL="0" lvl="1">
              <a:lnSpc>
                <a:spcPct val="150000"/>
              </a:lnSpc>
            </a:pPr>
            <a:r>
              <a:rPr sz="2000" dirty="0" smtClean="0">
                <a:solidFill>
                  <a:srgbClr val="E9E9E9">
                    <a:lumMod val="10000"/>
                  </a:srgbClr>
                </a:solidFill>
                <a:latin typeface="仿宋" panose="02010609060101010101" charset="-122"/>
                <a:ea typeface="仿宋" panose="02010609060101010101" charset="-122"/>
                <a:cs typeface="仿宋" panose="02010609060101010101" charset="-122"/>
              </a:rPr>
              <a:t>6）follower同意后，其成为leader，继续承担记账等指导工作。</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3690" y="1130935"/>
            <a:ext cx="10824210" cy="3322955"/>
          </a:xfrm>
          <a:prstGeom prst="rect">
            <a:avLst/>
          </a:prstGeom>
          <a:noFill/>
        </p:spPr>
        <p:txBody>
          <a:bodyPr wrap="square" rtlCol="0">
            <a:spAutoFit/>
          </a:bodyPr>
          <a:lstStyle/>
          <a:p>
            <a:pPr marL="0" lvl="1">
              <a:lnSpc>
                <a:spcPct val="150000"/>
              </a:lnSpc>
            </a:pPr>
            <a:r>
              <a:rPr lang="zh-CN" altLang="en-US" sz="2000" dirty="0" smtClean="0">
                <a:solidFill>
                  <a:schemeClr val="tx2"/>
                </a:solidFill>
                <a:latin typeface="华文楷体" panose="02010600040101010101" pitchFamily="2" charset="-122"/>
                <a:ea typeface="华文楷体" panose="02010600040101010101" pitchFamily="2" charset="-122"/>
              </a:rPr>
              <a:t> </a:t>
            </a:r>
          </a:p>
          <a:p>
            <a:pPr marL="0" lvl="1" fontAlgn="auto">
              <a:lnSpc>
                <a:spcPct val="150000"/>
              </a:lnSpc>
            </a:pPr>
            <a:r>
              <a:rPr sz="2000" dirty="0" smtClean="0">
                <a:solidFill>
                  <a:schemeClr val="tx2"/>
                </a:solidFill>
                <a:latin typeface="仿宋" panose="02010609060101010101" charset="-122"/>
                <a:ea typeface="仿宋" panose="02010609060101010101" charset="-122"/>
                <a:cs typeface="仿宋" panose="02010609060101010101" charset="-122"/>
              </a:rPr>
              <a:t>Raft的记账过程按以下步骤完成：</a:t>
            </a:r>
            <a:endParaRPr sz="2000" dirty="0" smtClean="0">
              <a:solidFill>
                <a:srgbClr val="E9E9E9">
                  <a:lumMod val="10000"/>
                </a:srgbClr>
              </a:solidFill>
              <a:latin typeface="仿宋" panose="02010609060101010101" charset="-122"/>
              <a:ea typeface="仿宋" panose="02010609060101010101" charset="-122"/>
              <a:cs typeface="仿宋" panose="02010609060101010101" charset="-122"/>
            </a:endParaRPr>
          </a:p>
          <a:p>
            <a:pPr marL="0" lvl="1" fontAlgn="auto">
              <a:lnSpc>
                <a:spcPct val="150000"/>
              </a:lnSpc>
            </a:pPr>
            <a:r>
              <a:rPr sz="2000" dirty="0" smtClean="0">
                <a:solidFill>
                  <a:srgbClr val="E9E9E9">
                    <a:lumMod val="10000"/>
                  </a:srgbClr>
                </a:solidFill>
                <a:latin typeface="仿宋" panose="02010609060101010101" charset="-122"/>
                <a:ea typeface="仿宋" panose="02010609060101010101" charset="-122"/>
                <a:cs typeface="仿宋" panose="02010609060101010101" charset="-122"/>
              </a:rPr>
              <a:t>1）假设leader领导人已经选出，这时客户端发出增加一个日志的要求；</a:t>
            </a:r>
          </a:p>
          <a:p>
            <a:pPr marL="0" lvl="1" fontAlgn="auto">
              <a:lnSpc>
                <a:spcPct val="150000"/>
              </a:lnSpc>
            </a:pPr>
            <a:r>
              <a:rPr sz="2000" dirty="0" smtClean="0">
                <a:solidFill>
                  <a:srgbClr val="E9E9E9">
                    <a:lumMod val="10000"/>
                  </a:srgbClr>
                </a:solidFill>
                <a:latin typeface="仿宋" panose="02010609060101010101" charset="-122"/>
                <a:ea typeface="仿宋" panose="02010609060101010101" charset="-122"/>
                <a:cs typeface="仿宋" panose="02010609060101010101" charset="-122"/>
              </a:rPr>
              <a:t>2）leader要求follower遵从他的指令，都将这个新的日志内容追加到他们各自日志中；</a:t>
            </a:r>
          </a:p>
          <a:p>
            <a:pPr marL="0" lvl="1" fontAlgn="auto">
              <a:lnSpc>
                <a:spcPct val="150000"/>
              </a:lnSpc>
            </a:pPr>
            <a:r>
              <a:rPr sz="2000" dirty="0" smtClean="0">
                <a:solidFill>
                  <a:srgbClr val="E9E9E9">
                    <a:lumMod val="10000"/>
                  </a:srgbClr>
                </a:solidFill>
                <a:latin typeface="仿宋" panose="02010609060101010101" charset="-122"/>
                <a:ea typeface="仿宋" panose="02010609060101010101" charset="-122"/>
                <a:cs typeface="仿宋" panose="02010609060101010101" charset="-122"/>
              </a:rPr>
              <a:t>3）大多数follower服务器将交易记录写入账本后，确认追加成功，发出确认成功信息；</a:t>
            </a:r>
          </a:p>
          <a:p>
            <a:pPr marL="0" lvl="1" fontAlgn="auto">
              <a:lnSpc>
                <a:spcPct val="150000"/>
              </a:lnSpc>
            </a:pPr>
            <a:r>
              <a:rPr sz="2000" dirty="0" smtClean="0">
                <a:solidFill>
                  <a:srgbClr val="E9E9E9">
                    <a:lumMod val="10000"/>
                  </a:srgbClr>
                </a:solidFill>
                <a:latin typeface="仿宋" panose="02010609060101010101" charset="-122"/>
                <a:ea typeface="仿宋" panose="02010609060101010101" charset="-122"/>
                <a:cs typeface="仿宋" panose="02010609060101010101" charset="-122"/>
              </a:rPr>
              <a:t>4）在下一个心跳中，leader会通知所有follower更新确认的项目。</a:t>
            </a:r>
          </a:p>
          <a:p>
            <a:pPr marL="0" lvl="1" fontAlgn="auto">
              <a:lnSpc>
                <a:spcPct val="150000"/>
              </a:lnSpc>
            </a:pPr>
            <a:r>
              <a:rPr sz="2000" dirty="0" smtClean="0">
                <a:solidFill>
                  <a:srgbClr val="E9E9E9">
                    <a:lumMod val="10000"/>
                  </a:srgbClr>
                </a:solidFill>
                <a:latin typeface="仿宋" panose="02010609060101010101" charset="-122"/>
                <a:ea typeface="仿宋" panose="02010609060101010101" charset="-122"/>
                <a:cs typeface="仿宋" panose="02010609060101010101" charset="-122"/>
              </a:rPr>
              <a:t>对于每个新的交易记录，重复上述过程</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3886" y="1198037"/>
            <a:ext cx="10875981" cy="553085"/>
          </a:xfrm>
          <a:prstGeom prst="rect">
            <a:avLst/>
          </a:prstGeom>
          <a:noFill/>
        </p:spPr>
        <p:txBody>
          <a:bodyPr wrap="square" rtlCol="0">
            <a:spAutoFit/>
          </a:bodyPr>
          <a:lstStyle/>
          <a:p>
            <a:pPr marL="0" lvl="1">
              <a:lnSpc>
                <a:spcPct val="150000"/>
              </a:lnSpc>
            </a:pPr>
            <a:r>
              <a:rPr lang="zh-CN" altLang="en-US" sz="2000" dirty="0" smtClean="0">
                <a:solidFill>
                  <a:srgbClr val="E9E9E9">
                    <a:lumMod val="10000"/>
                  </a:srgbClr>
                </a:solidFill>
                <a:latin typeface="华文楷体" panose="02010600040101010101" pitchFamily="2" charset="-122"/>
                <a:ea typeface="华文楷体" panose="02010600040101010101" pitchFamily="2" charset="-122"/>
              </a:rPr>
              <a:t>    </a:t>
            </a:r>
            <a:endParaRPr sz="2000" dirty="0" smtClean="0">
              <a:solidFill>
                <a:srgbClr val="E9E9E9">
                  <a:lumMod val="10000"/>
                </a:srgbClr>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3"/>
          <a:stretch>
            <a:fillRect/>
          </a:stretch>
        </p:blipFill>
        <p:spPr>
          <a:xfrm>
            <a:off x="680085" y="1958340"/>
            <a:ext cx="5082540" cy="2941320"/>
          </a:xfrm>
          <a:prstGeom prst="rect">
            <a:avLst/>
          </a:prstGeom>
        </p:spPr>
      </p:pic>
      <p:sp>
        <p:nvSpPr>
          <p:cNvPr id="4" name="文本框 3"/>
          <p:cNvSpPr txBox="1"/>
          <p:nvPr/>
        </p:nvSpPr>
        <p:spPr>
          <a:xfrm>
            <a:off x="6221095" y="982980"/>
            <a:ext cx="4899025" cy="5354320"/>
          </a:xfrm>
          <a:prstGeom prst="rect">
            <a:avLst/>
          </a:prstGeom>
          <a:noFill/>
        </p:spPr>
        <p:txBody>
          <a:bodyPr wrap="square" rtlCol="0">
            <a:spAutoFit/>
          </a:bodyPr>
          <a:lstStyle/>
          <a:p>
            <a:pPr fontAlgn="auto">
              <a:lnSpc>
                <a:spcPct val="150000"/>
              </a:lnSpc>
            </a:pPr>
            <a:r>
              <a:rPr lang="zh-CN" altLang="en-US">
                <a:solidFill>
                  <a:schemeClr val="accent1"/>
                </a:solidFill>
                <a:latin typeface="仿宋" panose="02010609060101010101" charset="-122"/>
                <a:ea typeface="仿宋" panose="02010609060101010101" charset="-122"/>
                <a:cs typeface="仿宋" panose="02010609060101010101" charset="-122"/>
              </a:rPr>
              <a:t>左图描述了一个</a:t>
            </a:r>
            <a:r>
              <a:rPr lang="en-US" altLang="zh-CN">
                <a:solidFill>
                  <a:schemeClr val="accent1"/>
                </a:solidFill>
                <a:latin typeface="仿宋" panose="02010609060101010101" charset="-122"/>
                <a:ea typeface="仿宋" panose="02010609060101010101" charset="-122"/>
                <a:cs typeface="仿宋" panose="02010609060101010101" charset="-122"/>
              </a:rPr>
              <a:t>RAFT</a:t>
            </a:r>
            <a:r>
              <a:rPr lang="zh-CN" altLang="en-US">
                <a:solidFill>
                  <a:schemeClr val="accent1"/>
                </a:solidFill>
                <a:latin typeface="仿宋" panose="02010609060101010101" charset="-122"/>
                <a:ea typeface="仿宋" panose="02010609060101010101" charset="-122"/>
                <a:cs typeface="仿宋" panose="02010609060101010101" charset="-122"/>
              </a:rPr>
              <a:t>提案的执行过程：</a:t>
            </a:r>
          </a:p>
          <a:p>
            <a:pPr fontAlgn="auto">
              <a:lnSpc>
                <a:spcPct val="150000"/>
              </a:lnSpc>
            </a:pPr>
            <a:r>
              <a:rPr lang="en-US" altLang="zh-CN">
                <a:solidFill>
                  <a:schemeClr val="accent1"/>
                </a:solidFill>
                <a:latin typeface="仿宋" panose="02010609060101010101" charset="-122"/>
                <a:ea typeface="仿宋" panose="02010609060101010101" charset="-122"/>
                <a:cs typeface="仿宋" panose="02010609060101010101" charset="-122"/>
              </a:rPr>
              <a:t>1. </a:t>
            </a:r>
            <a:r>
              <a:rPr lang="zh-CN" altLang="en-US">
                <a:solidFill>
                  <a:schemeClr val="accent1"/>
                </a:solidFill>
                <a:latin typeface="仿宋" panose="02010609060101010101" charset="-122"/>
                <a:ea typeface="仿宋" panose="02010609060101010101" charset="-122"/>
                <a:cs typeface="仿宋" panose="02010609060101010101" charset="-122"/>
              </a:rPr>
              <a:t>leader收到客户端发来的请求，写入本地日志，但写入日志的条目在提交状态机之前需要将请求发给所有follower请求验证；</a:t>
            </a:r>
          </a:p>
          <a:p>
            <a:pPr fontAlgn="auto">
              <a:lnSpc>
                <a:spcPct val="150000"/>
              </a:lnSpc>
            </a:pPr>
            <a:r>
              <a:rPr lang="en-US" altLang="zh-CN">
                <a:solidFill>
                  <a:schemeClr val="accent1"/>
                </a:solidFill>
                <a:latin typeface="仿宋" panose="02010609060101010101" charset="-122"/>
                <a:ea typeface="仿宋" panose="02010609060101010101" charset="-122"/>
                <a:cs typeface="仿宋" panose="02010609060101010101" charset="-122"/>
              </a:rPr>
              <a:t>2. </a:t>
            </a:r>
            <a:r>
              <a:rPr lang="zh-CN" altLang="en-US">
                <a:solidFill>
                  <a:schemeClr val="accent1"/>
                </a:solidFill>
                <a:latin typeface="仿宋" panose="02010609060101010101" charset="-122"/>
                <a:ea typeface="仿宋" panose="02010609060101010101" charset="-122"/>
                <a:cs typeface="仿宋" panose="02010609060101010101" charset="-122"/>
              </a:rPr>
              <a:t>follower对收到的信息进行验证，验证成功后写入本地日志并返回leader验证成功标识；</a:t>
            </a:r>
          </a:p>
          <a:p>
            <a:pPr fontAlgn="auto">
              <a:lnSpc>
                <a:spcPct val="150000"/>
              </a:lnSpc>
            </a:pPr>
            <a:r>
              <a:rPr lang="en-US" altLang="zh-CN">
                <a:solidFill>
                  <a:schemeClr val="accent1"/>
                </a:solidFill>
                <a:latin typeface="仿宋" panose="02010609060101010101" charset="-122"/>
                <a:ea typeface="仿宋" panose="02010609060101010101" charset="-122"/>
                <a:cs typeface="仿宋" panose="02010609060101010101" charset="-122"/>
              </a:rPr>
              <a:t>3. </a:t>
            </a:r>
            <a:r>
              <a:rPr lang="zh-CN" altLang="en-US">
                <a:solidFill>
                  <a:schemeClr val="accent1"/>
                </a:solidFill>
                <a:latin typeface="仿宋" panose="02010609060101010101" charset="-122"/>
                <a:ea typeface="仿宋" panose="02010609060101010101" charset="-122"/>
                <a:cs typeface="仿宋" panose="02010609060101010101" charset="-122"/>
              </a:rPr>
              <a:t>leader收到大部分的follower节点验证信息后，就会将当前的日志提交，更新节点的值，并广播更新所有follower节点的值，从而再一次达成共识；</a:t>
            </a:r>
          </a:p>
          <a:p>
            <a:pPr fontAlgn="auto">
              <a:lnSpc>
                <a:spcPct val="150000"/>
              </a:lnSpc>
            </a:pPr>
            <a:r>
              <a:rPr lang="zh-CN" altLang="en-US">
                <a:solidFill>
                  <a:schemeClr val="accent1"/>
                </a:solidFill>
                <a:latin typeface="仿宋" panose="02010609060101010101" charset="-122"/>
                <a:ea typeface="仿宋" panose="02010609060101010101" charset="-122"/>
                <a:cs typeface="仿宋" panose="02010609060101010101" charset="-122"/>
              </a:rPr>
              <a:t>Raft算法从节点不会拒绝主节点的请求，并且和Paxos一样只能容错故障或失效节点</a:t>
            </a:r>
          </a:p>
          <a:p>
            <a:endParaRPr lang="zh-CN" altLang="en-US">
              <a:solidFill>
                <a:schemeClr val="accent1"/>
              </a:solidFill>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3562" y="1166704"/>
            <a:ext cx="9894917" cy="4154984"/>
          </a:xfrm>
          <a:prstGeom prst="rect">
            <a:avLst/>
          </a:prstGeom>
        </p:spPr>
        <p:txBody>
          <a:bodyPr wrap="square">
            <a:spAutoFit/>
          </a:bodyPr>
          <a:lstStyle/>
          <a:p>
            <a:r>
              <a:rPr lang="zh-CN" altLang="en-US" sz="2400" dirty="0">
                <a:solidFill>
                  <a:srgbClr val="4B4B4B"/>
                </a:solidFill>
                <a:latin typeface="Verdana" panose="020B0604030504040204" pitchFamily="34" charset="0"/>
              </a:rPr>
              <a:t>一个团队一定会有一个老大和普通成员。对于</a:t>
            </a:r>
            <a:r>
              <a:rPr lang="en-US" altLang="zh-CN" sz="2400" dirty="0">
                <a:solidFill>
                  <a:srgbClr val="4B4B4B"/>
                </a:solidFill>
                <a:latin typeface="Verdana" panose="020B0604030504040204" pitchFamily="34" charset="0"/>
              </a:rPr>
              <a:t>raft</a:t>
            </a:r>
            <a:r>
              <a:rPr lang="zh-CN" altLang="en-US" sz="2400" dirty="0">
                <a:solidFill>
                  <a:srgbClr val="4B4B4B"/>
                </a:solidFill>
                <a:latin typeface="Verdana" panose="020B0604030504040204" pitchFamily="34" charset="0"/>
              </a:rPr>
              <a:t>算法，共识过程就是：只要老大还没挂，老大说什么，我们（团队普通成员）就做什么，坚决执行。那什么时候重新老大呢？只有当老大挂了才重选老大，不然生是老大的人，死是老大的鬼。</a:t>
            </a:r>
          </a:p>
          <a:p>
            <a:r>
              <a:rPr lang="zh-CN" altLang="en-US" sz="2400" dirty="0">
                <a:solidFill>
                  <a:srgbClr val="4B4B4B"/>
                </a:solidFill>
                <a:latin typeface="Verdana" panose="020B0604030504040204" pitchFamily="34" charset="0"/>
              </a:rPr>
              <a:t> </a:t>
            </a:r>
          </a:p>
          <a:p>
            <a:r>
              <a:rPr lang="zh-CN" altLang="en-US" sz="2400" dirty="0">
                <a:solidFill>
                  <a:srgbClr val="4B4B4B"/>
                </a:solidFill>
                <a:latin typeface="Verdana" panose="020B0604030504040204" pitchFamily="34" charset="0"/>
              </a:rPr>
              <a:t>对于</a:t>
            </a:r>
            <a:r>
              <a:rPr lang="en-US" altLang="zh-CN" sz="2400" dirty="0" err="1">
                <a:solidFill>
                  <a:srgbClr val="4B4B4B"/>
                </a:solidFill>
                <a:latin typeface="Verdana" panose="020B0604030504040204" pitchFamily="34" charset="0"/>
              </a:rPr>
              <a:t>pbft</a:t>
            </a:r>
            <a:r>
              <a:rPr lang="zh-CN" altLang="en-US" sz="2400" dirty="0">
                <a:solidFill>
                  <a:srgbClr val="4B4B4B"/>
                </a:solidFill>
                <a:latin typeface="Verdana" panose="020B0604030504040204" pitchFamily="34" charset="0"/>
              </a:rPr>
              <a:t>算法，共识过程就是：老大向我发送命令时，当我认为老大的命令是有问题时，我会拒绝执行。就算我认为老大的命令是对的，我还会问下团队的其它成员老大的命令是否是对的，只有大多数人（</a:t>
            </a:r>
            <a:r>
              <a:rPr lang="en-US" altLang="zh-CN" sz="2400" dirty="0">
                <a:solidFill>
                  <a:srgbClr val="4B4B4B"/>
                </a:solidFill>
                <a:latin typeface="Verdana" panose="020B0604030504040204" pitchFamily="34" charset="0"/>
              </a:rPr>
              <a:t>2f+1</a:t>
            </a:r>
            <a:r>
              <a:rPr lang="zh-CN" altLang="en-US" sz="2400" dirty="0">
                <a:solidFill>
                  <a:srgbClr val="4B4B4B"/>
                </a:solidFill>
                <a:latin typeface="Verdana" panose="020B0604030504040204" pitchFamily="34" charset="0"/>
              </a:rPr>
              <a:t>）都认为老大的命令是对的时候，我才会去执行命令。那什么时候重选老大呢？老大挂了当然要重选，如果大多数人都认为老大不称职或者有问题时，我们也会重新选择老大。</a:t>
            </a:r>
            <a:endParaRPr lang="zh-CN" altLang="en-US" sz="2400" b="0" i="0" u="none" strike="noStrike" dirty="0">
              <a:solidFill>
                <a:srgbClr val="4B4B4B"/>
              </a:solidFill>
              <a:effectLst/>
              <a:latin typeface="Verdana" panose="020B0604030504040204" pitchFamily="34" charset="0"/>
            </a:endParaRPr>
          </a:p>
        </p:txBody>
      </p:sp>
      <p:sp>
        <p:nvSpPr>
          <p:cNvPr id="3" name="文本框 2"/>
          <p:cNvSpPr txBox="1"/>
          <p:nvPr/>
        </p:nvSpPr>
        <p:spPr>
          <a:xfrm>
            <a:off x="620742" y="242276"/>
            <a:ext cx="10800677" cy="521970"/>
          </a:xfrm>
          <a:prstGeom prst="rect">
            <a:avLst/>
          </a:prstGeom>
          <a:noFill/>
        </p:spPr>
        <p:txBody>
          <a:bodyPr wrap="square" rtlCol="0">
            <a:spAutoFit/>
          </a:bodyPr>
          <a:lstStyle/>
          <a:p>
            <a:r>
              <a:rPr lang="en-US" sz="2800" dirty="0" smtClean="0">
                <a:solidFill>
                  <a:srgbClr val="9B0D14"/>
                </a:solidFill>
                <a:latin typeface="华文中宋" panose="02010600040101010101" pitchFamily="2" charset="-122"/>
                <a:ea typeface="华文中宋" panose="02010600040101010101" pitchFamily="2" charset="-122"/>
              </a:rPr>
              <a:t>RAFT</a:t>
            </a:r>
            <a:r>
              <a:rPr lang="zh-CN" altLang="en-US" sz="2800" dirty="0" smtClean="0">
                <a:solidFill>
                  <a:srgbClr val="9B0D14"/>
                </a:solidFill>
                <a:latin typeface="华文中宋" panose="02010600040101010101" pitchFamily="2" charset="-122"/>
                <a:ea typeface="华文中宋" panose="02010600040101010101" pitchFamily="2" charset="-122"/>
              </a:rPr>
              <a:t>和</a:t>
            </a:r>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对比</a:t>
            </a:r>
            <a:endParaRPr lang="en-US" sz="2800" dirty="0">
              <a:solidFill>
                <a:srgbClr val="9B0D14"/>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7898662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953" y="2485752"/>
            <a:ext cx="6581910" cy="4220401"/>
          </a:xfrm>
          <a:prstGeom prst="rect">
            <a:avLst/>
          </a:prstGeom>
        </p:spPr>
      </p:pic>
      <p:sp>
        <p:nvSpPr>
          <p:cNvPr id="4" name="文本框 3"/>
          <p:cNvSpPr txBox="1"/>
          <p:nvPr/>
        </p:nvSpPr>
        <p:spPr>
          <a:xfrm>
            <a:off x="620742" y="242276"/>
            <a:ext cx="10800677" cy="521970"/>
          </a:xfrm>
          <a:prstGeom prst="rect">
            <a:avLst/>
          </a:prstGeom>
          <a:noFill/>
        </p:spPr>
        <p:txBody>
          <a:bodyPr wrap="square" rtlCol="0">
            <a:spAutoFit/>
          </a:bodyPr>
          <a:lstStyle/>
          <a:p>
            <a:r>
              <a:rPr lang="en-US" sz="2800" dirty="0" smtClean="0">
                <a:solidFill>
                  <a:srgbClr val="9B0D14"/>
                </a:solidFill>
                <a:latin typeface="华文中宋" panose="02010600040101010101" pitchFamily="2" charset="-122"/>
                <a:ea typeface="华文中宋" panose="02010600040101010101" pitchFamily="2" charset="-122"/>
              </a:rPr>
              <a:t>RAFT</a:t>
            </a:r>
            <a:r>
              <a:rPr lang="zh-CN" altLang="en-US" sz="2800" dirty="0" smtClean="0">
                <a:solidFill>
                  <a:srgbClr val="9B0D14"/>
                </a:solidFill>
                <a:latin typeface="华文中宋" panose="02010600040101010101" pitchFamily="2" charset="-122"/>
                <a:ea typeface="华文中宋" panose="02010600040101010101" pitchFamily="2" charset="-122"/>
              </a:rPr>
              <a:t>和</a:t>
            </a:r>
            <a:r>
              <a:rPr lang="en-US" altLang="zh-CN" sz="2800" dirty="0" smtClean="0">
                <a:solidFill>
                  <a:srgbClr val="9B0D14"/>
                </a:solidFill>
                <a:latin typeface="华文中宋" panose="02010600040101010101" pitchFamily="2" charset="-122"/>
                <a:ea typeface="华文中宋" panose="02010600040101010101" pitchFamily="2" charset="-122"/>
              </a:rPr>
              <a:t>PBFT</a:t>
            </a:r>
            <a:r>
              <a:rPr lang="zh-CN" altLang="en-US" sz="2800" dirty="0" smtClean="0">
                <a:solidFill>
                  <a:srgbClr val="9B0D14"/>
                </a:solidFill>
                <a:latin typeface="华文中宋" panose="02010600040101010101" pitchFamily="2" charset="-122"/>
                <a:ea typeface="华文中宋" panose="02010600040101010101" pitchFamily="2" charset="-122"/>
              </a:rPr>
              <a:t>对比</a:t>
            </a:r>
            <a:endParaRPr lang="en-US" sz="2800" dirty="0">
              <a:solidFill>
                <a:srgbClr val="9B0D14"/>
              </a:solidFill>
              <a:latin typeface="华文中宋" panose="02010600040101010101" pitchFamily="2" charset="-122"/>
              <a:ea typeface="华文中宋" panose="02010600040101010101" pitchFamily="2" charset="-122"/>
            </a:endParaRPr>
          </a:p>
        </p:txBody>
      </p:sp>
      <p:sp>
        <p:nvSpPr>
          <p:cNvPr id="5" name="矩形 4"/>
          <p:cNvSpPr/>
          <p:nvPr/>
        </p:nvSpPr>
        <p:spPr>
          <a:xfrm>
            <a:off x="443240" y="916092"/>
            <a:ext cx="11338560" cy="1569660"/>
          </a:xfrm>
          <a:prstGeom prst="rect">
            <a:avLst/>
          </a:prstGeom>
        </p:spPr>
        <p:txBody>
          <a:bodyPr wrap="square">
            <a:spAutoFit/>
          </a:bodyPr>
          <a:lstStyle/>
          <a:p>
            <a:pPr>
              <a:buFont typeface="+mj-lt"/>
              <a:buAutoNum type="arabicPeriod"/>
            </a:pPr>
            <a:r>
              <a:rPr lang="en-US" altLang="zh-CN" sz="2400" dirty="0">
                <a:solidFill>
                  <a:srgbClr val="4B4B4B"/>
                </a:solidFill>
                <a:latin typeface="Verdana" panose="020B0604030504040204" pitchFamily="34" charset="0"/>
              </a:rPr>
              <a:t>raft</a:t>
            </a:r>
            <a:r>
              <a:rPr lang="zh-CN" altLang="en-US" sz="2400" dirty="0">
                <a:solidFill>
                  <a:srgbClr val="4B4B4B"/>
                </a:solidFill>
                <a:latin typeface="Verdana" panose="020B0604030504040204" pitchFamily="34" charset="0"/>
              </a:rPr>
              <a:t>算法从节点不会拒绝主节点的请求，而</a:t>
            </a:r>
            <a:r>
              <a:rPr lang="en-US" altLang="zh-CN" sz="2400" dirty="0" err="1">
                <a:solidFill>
                  <a:srgbClr val="4B4B4B"/>
                </a:solidFill>
                <a:latin typeface="Verdana" panose="020B0604030504040204" pitchFamily="34" charset="0"/>
              </a:rPr>
              <a:t>pbft</a:t>
            </a:r>
            <a:r>
              <a:rPr lang="zh-CN" altLang="en-US" sz="2400" dirty="0">
                <a:solidFill>
                  <a:srgbClr val="4B4B4B"/>
                </a:solidFill>
                <a:latin typeface="Verdana" panose="020B0604030504040204" pitchFamily="34" charset="0"/>
              </a:rPr>
              <a:t>算法从节点在某些情况下会拒绝主节点的请求 </a:t>
            </a:r>
            <a:r>
              <a:rPr lang="en-US" altLang="zh-CN" sz="2400" dirty="0">
                <a:solidFill>
                  <a:srgbClr val="4B4B4B"/>
                </a:solidFill>
                <a:latin typeface="Verdana" panose="020B0604030504040204" pitchFamily="34" charset="0"/>
              </a:rPr>
              <a:t>;</a:t>
            </a:r>
          </a:p>
          <a:p>
            <a:pPr>
              <a:buFont typeface="+mj-lt"/>
              <a:buAutoNum type="arabicPeriod"/>
            </a:pPr>
            <a:r>
              <a:rPr lang="en-US" altLang="zh-CN" sz="2400" dirty="0">
                <a:solidFill>
                  <a:srgbClr val="4B4B4B"/>
                </a:solidFill>
                <a:latin typeface="Verdana" panose="020B0604030504040204" pitchFamily="34" charset="0"/>
              </a:rPr>
              <a:t>raft</a:t>
            </a:r>
            <a:r>
              <a:rPr lang="zh-CN" altLang="en-US" sz="2400" dirty="0">
                <a:solidFill>
                  <a:srgbClr val="4B4B4B"/>
                </a:solidFill>
                <a:latin typeface="Verdana" panose="020B0604030504040204" pitchFamily="34" charset="0"/>
              </a:rPr>
              <a:t>算法只能容错故障节点，并且最大容错节点数为（</a:t>
            </a:r>
            <a:r>
              <a:rPr lang="en-US" altLang="zh-CN" sz="2400" dirty="0">
                <a:solidFill>
                  <a:srgbClr val="4B4B4B"/>
                </a:solidFill>
                <a:latin typeface="Verdana" panose="020B0604030504040204" pitchFamily="34" charset="0"/>
              </a:rPr>
              <a:t>n-1</a:t>
            </a:r>
            <a:r>
              <a:rPr lang="zh-CN" altLang="en-US" sz="2400" dirty="0">
                <a:solidFill>
                  <a:srgbClr val="4B4B4B"/>
                </a:solidFill>
                <a:latin typeface="Verdana" panose="020B0604030504040204" pitchFamily="34" charset="0"/>
              </a:rPr>
              <a:t>）</a:t>
            </a:r>
            <a:r>
              <a:rPr lang="en-US" altLang="zh-CN" sz="2400" dirty="0">
                <a:solidFill>
                  <a:srgbClr val="4B4B4B"/>
                </a:solidFill>
                <a:latin typeface="Verdana" panose="020B0604030504040204" pitchFamily="34" charset="0"/>
              </a:rPr>
              <a:t>/2</a:t>
            </a:r>
            <a:r>
              <a:rPr lang="zh-CN" altLang="en-US" sz="2400" dirty="0">
                <a:solidFill>
                  <a:srgbClr val="4B4B4B"/>
                </a:solidFill>
                <a:latin typeface="Verdana" panose="020B0604030504040204" pitchFamily="34" charset="0"/>
              </a:rPr>
              <a:t>，而</a:t>
            </a:r>
            <a:r>
              <a:rPr lang="en-US" altLang="zh-CN" sz="2400" dirty="0" err="1">
                <a:solidFill>
                  <a:srgbClr val="4B4B4B"/>
                </a:solidFill>
                <a:latin typeface="Verdana" panose="020B0604030504040204" pitchFamily="34" charset="0"/>
              </a:rPr>
              <a:t>pbft</a:t>
            </a:r>
            <a:r>
              <a:rPr lang="zh-CN" altLang="en-US" sz="2400" dirty="0">
                <a:solidFill>
                  <a:srgbClr val="4B4B4B"/>
                </a:solidFill>
                <a:latin typeface="Verdana" panose="020B0604030504040204" pitchFamily="34" charset="0"/>
              </a:rPr>
              <a:t>算法能容错故障节点和作恶节点，最大容错节点数为（</a:t>
            </a:r>
            <a:r>
              <a:rPr lang="en-US" altLang="zh-CN" sz="2400" dirty="0">
                <a:solidFill>
                  <a:srgbClr val="4B4B4B"/>
                </a:solidFill>
                <a:latin typeface="Verdana" panose="020B0604030504040204" pitchFamily="34" charset="0"/>
              </a:rPr>
              <a:t>n-1</a:t>
            </a:r>
            <a:r>
              <a:rPr lang="zh-CN" altLang="en-US" sz="2400" dirty="0">
                <a:solidFill>
                  <a:srgbClr val="4B4B4B"/>
                </a:solidFill>
                <a:latin typeface="Verdana" panose="020B0604030504040204" pitchFamily="34" charset="0"/>
              </a:rPr>
              <a:t>）</a:t>
            </a:r>
            <a:r>
              <a:rPr lang="en-US" altLang="zh-CN" sz="2400" dirty="0">
                <a:solidFill>
                  <a:srgbClr val="4B4B4B"/>
                </a:solidFill>
                <a:latin typeface="Verdana" panose="020B0604030504040204" pitchFamily="34" charset="0"/>
              </a:rPr>
              <a:t>/3</a:t>
            </a:r>
            <a:r>
              <a:rPr lang="zh-CN" altLang="en-US" sz="2400" dirty="0">
                <a:solidFill>
                  <a:srgbClr val="4B4B4B"/>
                </a:solidFill>
                <a:latin typeface="Verdana" panose="020B0604030504040204" pitchFamily="34" charset="0"/>
              </a:rPr>
              <a:t>。</a:t>
            </a:r>
            <a:endParaRPr lang="zh-CN" altLang="en-US" sz="2400" b="0" i="0" u="none" strike="noStrike" dirty="0">
              <a:solidFill>
                <a:srgbClr val="4B4B4B"/>
              </a:solidFill>
              <a:effectLst/>
              <a:latin typeface="Verdana" panose="020B0604030504040204" pitchFamily="34" charset="0"/>
            </a:endParaRPr>
          </a:p>
        </p:txBody>
      </p:sp>
    </p:spTree>
    <p:extLst>
      <p:ext uri="{BB962C8B-B14F-4D97-AF65-F5344CB8AC3E}">
        <p14:creationId xmlns:p14="http://schemas.microsoft.com/office/powerpoint/2010/main" val="40643079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69160" y="1857665"/>
            <a:ext cx="9004300" cy="1446550"/>
          </a:xfrm>
          <a:prstGeom prst="rect">
            <a:avLst/>
          </a:prstGeom>
          <a:noFill/>
        </p:spPr>
        <p:txBody>
          <a:bodyPr wrap="square" rtlCol="0">
            <a:spAutoFit/>
          </a:bodyPr>
          <a:lstStyle/>
          <a:p>
            <a:pPr algn="ctr"/>
            <a:r>
              <a:rPr lang="en-US" altLang="zh-CN" sz="8800" b="1" dirty="0" smtClean="0">
                <a:solidFill>
                  <a:schemeClr val="bg1"/>
                </a:solidFill>
                <a:latin typeface="微软雅黑" panose="020B0503020204020204" pitchFamily="34" charset="-122"/>
                <a:ea typeface="微软雅黑" panose="020B0503020204020204" pitchFamily="34" charset="-122"/>
              </a:rPr>
              <a:t>Q&amp;A</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山东大学配色">
      <a:dk1>
        <a:srgbClr val="9B0D14"/>
      </a:dk1>
      <a:lt1>
        <a:srgbClr val="FFFFFF"/>
      </a:lt1>
      <a:dk2>
        <a:srgbClr val="9B0D14"/>
      </a:dk2>
      <a:lt2>
        <a:srgbClr val="FFFFFF"/>
      </a:lt2>
      <a:accent1>
        <a:srgbClr val="3B3B3B"/>
      </a:accent1>
      <a:accent2>
        <a:srgbClr val="5C5C5C"/>
      </a:accent2>
      <a:accent3>
        <a:srgbClr val="929292"/>
      </a:accent3>
      <a:accent4>
        <a:srgbClr val="E9E9E9"/>
      </a:accent4>
      <a:accent5>
        <a:srgbClr val="E9E9E9"/>
      </a:accent5>
      <a:accent6>
        <a:srgbClr val="FFFFFF"/>
      </a:accent6>
      <a:hlink>
        <a:srgbClr val="FFFFFF"/>
      </a:hlink>
      <a:folHlink>
        <a:srgbClr val="FFFFF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山东大学配色">
      <a:dk1>
        <a:srgbClr val="9B0D14"/>
      </a:dk1>
      <a:lt1>
        <a:srgbClr val="FFFFFF"/>
      </a:lt1>
      <a:dk2>
        <a:srgbClr val="9B0D14"/>
      </a:dk2>
      <a:lt2>
        <a:srgbClr val="FFFFFF"/>
      </a:lt2>
      <a:accent1>
        <a:srgbClr val="3B3B3B"/>
      </a:accent1>
      <a:accent2>
        <a:srgbClr val="5C5C5C"/>
      </a:accent2>
      <a:accent3>
        <a:srgbClr val="929292"/>
      </a:accent3>
      <a:accent4>
        <a:srgbClr val="E9E9E9"/>
      </a:accent4>
      <a:accent5>
        <a:srgbClr val="E9E9E9"/>
      </a:accent5>
      <a:accent6>
        <a:srgbClr val="FFFFFF"/>
      </a:accent6>
      <a:hlink>
        <a:srgbClr val="FFFFFF"/>
      </a:hlink>
      <a:folHlink>
        <a:srgbClr val="FFFFF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1643</TotalTime>
  <Words>7072</Words>
  <Application>Microsoft Office PowerPoint</Application>
  <PresentationFormat>宽屏</PresentationFormat>
  <Paragraphs>548</Paragraphs>
  <Slides>95</Slides>
  <Notes>47</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95</vt:i4>
      </vt:variant>
    </vt:vector>
  </HeadingPairs>
  <TitlesOfParts>
    <vt:vector size="113" baseType="lpstr">
      <vt:lpstr>-apple-system</vt:lpstr>
      <vt:lpstr>Arial Unicode MS</vt:lpstr>
      <vt:lpstr>Menlo</vt:lpstr>
      <vt:lpstr>PingFang SC</vt:lpstr>
      <vt:lpstr>等线</vt:lpstr>
      <vt:lpstr>等线 Light</vt:lpstr>
      <vt:lpstr>仿宋</vt:lpstr>
      <vt:lpstr>华文楷体</vt:lpstr>
      <vt:lpstr>华文中宋</vt:lpstr>
      <vt:lpstr>宋体</vt:lpstr>
      <vt:lpstr>微软雅黑</vt:lpstr>
      <vt:lpstr>微软雅黑</vt:lpstr>
      <vt:lpstr>Arial</vt:lpstr>
      <vt:lpstr>Times New Roman</vt:lpstr>
      <vt:lpstr>Verdana</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王焕杨</dc:creator>
  <cp:lastModifiedBy>Administrator</cp:lastModifiedBy>
  <cp:revision>492</cp:revision>
  <dcterms:created xsi:type="dcterms:W3CDTF">2018-04-09T07:37:00Z</dcterms:created>
  <dcterms:modified xsi:type="dcterms:W3CDTF">2021-11-02T06:55:08Z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